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432" r:id="rId6"/>
    <p:sldId id="433" r:id="rId7"/>
    <p:sldId id="407" r:id="rId8"/>
    <p:sldId id="265" r:id="rId9"/>
    <p:sldId id="266" r:id="rId10"/>
    <p:sldId id="267" r:id="rId11"/>
    <p:sldId id="269" r:id="rId12"/>
    <p:sldId id="270" r:id="rId13"/>
    <p:sldId id="500" r:id="rId14"/>
    <p:sldId id="271" r:id="rId15"/>
    <p:sldId id="272" r:id="rId16"/>
    <p:sldId id="274" r:id="rId17"/>
    <p:sldId id="264" r:id="rId18"/>
    <p:sldId id="412" r:id="rId19"/>
    <p:sldId id="413" r:id="rId20"/>
    <p:sldId id="275" r:id="rId21"/>
    <p:sldId id="414" r:id="rId22"/>
    <p:sldId id="416" r:id="rId23"/>
    <p:sldId id="415" r:id="rId24"/>
    <p:sldId id="417" r:id="rId25"/>
    <p:sldId id="418" r:id="rId26"/>
    <p:sldId id="279" r:id="rId27"/>
    <p:sldId id="419" r:id="rId28"/>
    <p:sldId id="488" r:id="rId29"/>
    <p:sldId id="277" r:id="rId30"/>
    <p:sldId id="420" r:id="rId31"/>
    <p:sldId id="396" r:id="rId32"/>
    <p:sldId id="397" r:id="rId33"/>
    <p:sldId id="479" r:id="rId34"/>
    <p:sldId id="507" r:id="rId35"/>
    <p:sldId id="282" r:id="rId36"/>
    <p:sldId id="425" r:id="rId37"/>
    <p:sldId id="501" r:id="rId38"/>
    <p:sldId id="298" r:id="rId39"/>
    <p:sldId id="497" r:id="rId40"/>
    <p:sldId id="503" r:id="rId41"/>
    <p:sldId id="504" r:id="rId42"/>
    <p:sldId id="495" r:id="rId43"/>
    <p:sldId id="496" r:id="rId44"/>
    <p:sldId id="299" r:id="rId45"/>
    <p:sldId id="489" r:id="rId46"/>
    <p:sldId id="300" r:id="rId47"/>
    <p:sldId id="301" r:id="rId48"/>
    <p:sldId id="302" r:id="rId49"/>
    <p:sldId id="303" r:id="rId50"/>
    <p:sldId id="304" r:id="rId51"/>
    <p:sldId id="305" r:id="rId52"/>
    <p:sldId id="306" r:id="rId53"/>
    <p:sldId id="307" r:id="rId54"/>
    <p:sldId id="311" r:id="rId55"/>
    <p:sldId id="309" r:id="rId56"/>
    <p:sldId id="310" r:id="rId57"/>
    <p:sldId id="312" r:id="rId58"/>
    <p:sldId id="445" r:id="rId59"/>
    <p:sldId id="313" r:id="rId60"/>
    <p:sldId id="314" r:id="rId61"/>
    <p:sldId id="315" r:id="rId62"/>
    <p:sldId id="446" r:id="rId63"/>
    <p:sldId id="316" r:id="rId64"/>
    <p:sldId id="317" r:id="rId65"/>
    <p:sldId id="318" r:id="rId66"/>
    <p:sldId id="490" r:id="rId67"/>
    <p:sldId id="381" r:id="rId68"/>
    <p:sldId id="320" r:id="rId69"/>
    <p:sldId id="321" r:id="rId70"/>
    <p:sldId id="405" r:id="rId71"/>
    <p:sldId id="467" r:id="rId72"/>
    <p:sldId id="327" r:id="rId73"/>
    <p:sldId id="329" r:id="rId74"/>
    <p:sldId id="330" r:id="rId75"/>
    <p:sldId id="468" r:id="rId76"/>
    <p:sldId id="470" r:id="rId77"/>
    <p:sldId id="469" r:id="rId78"/>
    <p:sldId id="486" r:id="rId79"/>
    <p:sldId id="436" r:id="rId80"/>
    <p:sldId id="480" r:id="rId81"/>
    <p:sldId id="483" r:id="rId82"/>
    <p:sldId id="511" r:id="rId83"/>
    <p:sldId id="482" r:id="rId84"/>
    <p:sldId id="512" r:id="rId85"/>
    <p:sldId id="513" r:id="rId86"/>
    <p:sldId id="481" r:id="rId87"/>
    <p:sldId id="484" r:id="rId88"/>
    <p:sldId id="485" r:id="rId89"/>
    <p:sldId id="499" r:id="rId90"/>
    <p:sldId id="331" r:id="rId91"/>
    <p:sldId id="450" r:id="rId92"/>
    <p:sldId id="297" r:id="rId93"/>
    <p:sldId id="505" r:id="rId94"/>
    <p:sldId id="322" r:id="rId95"/>
    <p:sldId id="510" r:id="rId96"/>
    <p:sldId id="508" r:id="rId97"/>
    <p:sldId id="324" r:id="rId98"/>
    <p:sldId id="325" r:id="rId99"/>
    <p:sldId id="326" r:id="rId100"/>
    <p:sldId id="332" r:id="rId101"/>
    <p:sldId id="333" r:id="rId102"/>
    <p:sldId id="334" r:id="rId103"/>
    <p:sldId id="335" r:id="rId104"/>
    <p:sldId id="336" r:id="rId105"/>
    <p:sldId id="339" r:id="rId106"/>
    <p:sldId id="340" r:id="rId107"/>
    <p:sldId id="471" r:id="rId108"/>
    <p:sldId id="341" r:id="rId109"/>
    <p:sldId id="342" r:id="rId110"/>
    <p:sldId id="343" r:id="rId111"/>
    <p:sldId id="344" r:id="rId112"/>
    <p:sldId id="348" r:id="rId113"/>
    <p:sldId id="491" r:id="rId114"/>
    <p:sldId id="347" r:id="rId115"/>
    <p:sldId id="492" r:id="rId116"/>
    <p:sldId id="349" r:id="rId117"/>
    <p:sldId id="451" r:id="rId118"/>
    <p:sldId id="472" r:id="rId119"/>
    <p:sldId id="351" r:id="rId120"/>
    <p:sldId id="352" r:id="rId121"/>
    <p:sldId id="353" r:id="rId122"/>
    <p:sldId id="354" r:id="rId123"/>
    <p:sldId id="355" r:id="rId124"/>
    <p:sldId id="356" r:id="rId125"/>
    <p:sldId id="357" r:id="rId126"/>
    <p:sldId id="358" r:id="rId127"/>
    <p:sldId id="359" r:id="rId128"/>
    <p:sldId id="452" r:id="rId129"/>
    <p:sldId id="360" r:id="rId130"/>
    <p:sldId id="361" r:id="rId131"/>
    <p:sldId id="388" r:id="rId132"/>
    <p:sldId id="453" r:id="rId133"/>
    <p:sldId id="389" r:id="rId134"/>
    <p:sldId id="454" r:id="rId135"/>
    <p:sldId id="390" r:id="rId136"/>
    <p:sldId id="406" r:id="rId137"/>
    <p:sldId id="455" r:id="rId138"/>
    <p:sldId id="384" r:id="rId139"/>
    <p:sldId id="364" r:id="rId140"/>
    <p:sldId id="365" r:id="rId141"/>
    <p:sldId id="456" r:id="rId142"/>
    <p:sldId id="366" r:id="rId143"/>
    <p:sldId id="367" r:id="rId144"/>
    <p:sldId id="368" r:id="rId145"/>
    <p:sldId id="493" r:id="rId146"/>
    <p:sldId id="370" r:id="rId147"/>
    <p:sldId id="371" r:id="rId148"/>
    <p:sldId id="457" r:id="rId149"/>
    <p:sldId id="458" r:id="rId150"/>
    <p:sldId id="374" r:id="rId151"/>
    <p:sldId id="460" r:id="rId152"/>
    <p:sldId id="459" r:id="rId153"/>
    <p:sldId id="376" r:id="rId154"/>
    <p:sldId id="462" r:id="rId155"/>
    <p:sldId id="379" r:id="rId156"/>
    <p:sldId id="378" r:id="rId157"/>
    <p:sldId id="380" r:id="rId158"/>
    <p:sldId id="463" r:id="rId159"/>
    <p:sldId id="465" r:id="rId160"/>
    <p:sldId id="464" r:id="rId161"/>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BE2F"/>
    <a:srgbClr val="76BB51"/>
    <a:srgbClr val="79BE3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1" autoAdjust="0"/>
    <p:restoredTop sz="94702"/>
  </p:normalViewPr>
  <p:slideViewPr>
    <p:cSldViewPr snapToGrid="0" snapToObjects="1">
      <p:cViewPr varScale="1">
        <p:scale>
          <a:sx n="163" d="100"/>
          <a:sy n="163" d="100"/>
        </p:scale>
        <p:origin x="968" y="184"/>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2" y="1079501"/>
            <a:ext cx="8228013" cy="1382517"/>
          </a:xfrm>
        </p:spPr>
        <p:txBody>
          <a:bodyPr tIns="0" bIns="0" anchor="b" anchorCtr="0"/>
          <a:lstStyle>
            <a:lvl1pPr>
              <a:defRPr sz="48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457202" y="2756647"/>
            <a:ext cx="8228013" cy="889000"/>
          </a:xfrm>
        </p:spPr>
        <p:txBody>
          <a:bodyPr tIns="0" bIns="0">
            <a:normAutofit/>
          </a:bodyPr>
          <a:lstStyle>
            <a:lvl1pPr marL="0" indent="0" algn="ctr">
              <a:spcBef>
                <a:spcPts val="300"/>
              </a:spcBef>
              <a:buNone/>
              <a:defRPr sz="3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a:xfrm>
            <a:off x="7692858" y="5313394"/>
            <a:ext cx="533400" cy="304271"/>
          </a:xfrm>
        </p:spPr>
        <p:txBody>
          <a:bodyPr/>
          <a:lstStyle/>
          <a:p>
            <a:fld id="{9F2F5E10-5301-4EE6-90D2-A6C4A3F62BED}" type="slidenum">
              <a:rPr lang="en-US" smtClean="0"/>
              <a:t>‹#›</a:t>
            </a:fld>
            <a:endParaRPr lang="en-US"/>
          </a:p>
        </p:txBody>
      </p:sp>
      <p:sp>
        <p:nvSpPr>
          <p:cNvPr id="8" name="TextBox 7"/>
          <p:cNvSpPr txBox="1"/>
          <p:nvPr/>
        </p:nvSpPr>
        <p:spPr>
          <a:xfrm>
            <a:off x="8292820" y="4837207"/>
            <a:ext cx="366987" cy="677108"/>
          </a:xfrm>
          <a:prstGeom prst="rect">
            <a:avLst/>
          </a:prstGeom>
          <a:noFill/>
        </p:spPr>
        <p:txBody>
          <a:bodyPr wrap="none" lIns="0" tIns="0" rIns="0" bIns="0" rtlCol="0">
            <a:spAutoFit/>
          </a:bodyPr>
          <a:lstStyle/>
          <a:p>
            <a:r>
              <a:rPr sz="4400" dirty="0">
                <a:solidFill>
                  <a:schemeClr val="accent1"/>
                </a:solidFill>
                <a:latin typeface="Wingdings" pitchFamily="2" charset="2"/>
              </a:rPr>
              <a:t>S</a:t>
            </a:r>
          </a:p>
        </p:txBody>
      </p:sp>
      <p:pic>
        <p:nvPicPr>
          <p:cNvPr id="7" name="Picture 6" descr="DLifeLLogo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en-US" dirty="0"/>
              <a:t>Living the D-Life</a:t>
            </a:r>
          </a:p>
        </p:txBody>
      </p:sp>
      <p:sp>
        <p:nvSpPr>
          <p:cNvPr id="4" name="Slide Number Placeholder 3"/>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17501"/>
            <a:ext cx="3509683" cy="18415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27543"/>
            <a:ext cx="3657600" cy="4877594"/>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457202" y="2207559"/>
            <a:ext cx="3509683" cy="2823493"/>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228600" y="952500"/>
            <a:ext cx="4267200" cy="3556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990600" y="2159000"/>
            <a:ext cx="3505200" cy="2921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
        <p:nvSpPr>
          <p:cNvPr id="8" name="Picture Placeholder 8"/>
          <p:cNvSpPr>
            <a:spLocks noGrp="1"/>
          </p:cNvSpPr>
          <p:nvPr>
            <p:ph type="pic" sz="quarter" idx="14"/>
          </p:nvPr>
        </p:nvSpPr>
        <p:spPr>
          <a:xfrm>
            <a:off x="2479678" y="1050396"/>
            <a:ext cx="1254125" cy="104510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Click icon to add picture</a:t>
            </a:r>
            <a:endParaRPr/>
          </a:p>
        </p:txBody>
      </p:sp>
      <p:sp>
        <p:nvSpPr>
          <p:cNvPr id="10" name="Picture Placeholder 8"/>
          <p:cNvSpPr>
            <a:spLocks noGrp="1"/>
          </p:cNvSpPr>
          <p:nvPr>
            <p:ph type="pic" sz="quarter" idx="15"/>
          </p:nvPr>
        </p:nvSpPr>
        <p:spPr>
          <a:xfrm>
            <a:off x="269878" y="635001"/>
            <a:ext cx="2092325" cy="174360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3" y="2140324"/>
            <a:ext cx="8228013" cy="2890729"/>
          </a:xfrm>
        </p:spPr>
        <p:txBody>
          <a:bodyPr vert="eaVert"/>
          <a:lstStyle>
            <a:lvl5pPr>
              <a:defRPr/>
            </a:lvl5pPr>
            <a:lvl6pPr marL="1719072">
              <a:defRPr/>
            </a:lvl6pPr>
            <a:lvl7pPr marL="1719072">
              <a:defRPr/>
            </a:lvl7pPr>
            <a:lvl8pPr marL="1719072">
              <a:defRPr/>
            </a:lvl8pPr>
            <a:lvl9pPr marL="1719072">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866"/>
            <a:ext cx="1524000" cy="4876271"/>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347382"/>
            <a:ext cx="6019800" cy="4679702"/>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lang="en-US" dirty="0"/>
              <a:t>Living the D-Life </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3913"/>
            <a:ext cx="6400800" cy="1135063"/>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402" y="3008080"/>
            <a:ext cx="5181601" cy="1250156"/>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457200" y="5296960"/>
            <a:ext cx="2094096" cy="304271"/>
          </a:xfrm>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34753" y="2320397"/>
            <a:ext cx="3767328" cy="2710657"/>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40664"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631578"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1578"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Footer Placeholder 7"/>
          <p:cNvSpPr>
            <a:spLocks noGrp="1"/>
          </p:cNvSpPr>
          <p:nvPr>
            <p:ph type="ftr" sz="quarter" idx="11"/>
          </p:nvPr>
        </p:nvSpPr>
        <p:spPr/>
        <p:txBody>
          <a:bodyPr/>
          <a:lstStyle/>
          <a:p>
            <a:pPr algn="l"/>
            <a:r>
              <a:rPr lang="en-US" dirty="0"/>
              <a:t>Living the D-Life</a:t>
            </a:r>
          </a:p>
        </p:txBody>
      </p:sp>
      <p:sp>
        <p:nvSpPr>
          <p:cNvPr id="9" name="Slide Number Placeholder 8"/>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320396"/>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762000" y="3747558"/>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2"/>
          <p:cNvSpPr>
            <a:spLocks noGrp="1"/>
          </p:cNvSpPr>
          <p:nvPr>
            <p:ph sz="half" idx="14"/>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Content Placeholder 2"/>
          <p:cNvSpPr>
            <a:spLocks noGrp="1"/>
          </p:cNvSpPr>
          <p:nvPr>
            <p:ph sz="half" idx="14"/>
          </p:nvPr>
        </p:nvSpPr>
        <p:spPr>
          <a:xfrm>
            <a:off x="739775"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dirty="0"/>
          </a:p>
        </p:txBody>
      </p:sp>
      <p:sp>
        <p:nvSpPr>
          <p:cNvPr id="11" name="Content Placeholder 2"/>
          <p:cNvSpPr>
            <a:spLocks noGrp="1"/>
          </p:cNvSpPr>
          <p:nvPr>
            <p:ph sz="half" idx="15"/>
          </p:nvPr>
        </p:nvSpPr>
        <p:spPr>
          <a:xfrm>
            <a:off x="739775"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pPr algn="l"/>
            <a:r>
              <a:rPr lang="en-US" dirty="0"/>
              <a:t>Living the D-Life</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7618"/>
            <a:ext cx="8229600" cy="952500"/>
          </a:xfrm>
          <a:prstGeom prst="rect">
            <a:avLst/>
          </a:prstGeom>
        </p:spPr>
        <p:txBody>
          <a:bodyPr vert="horz" lIns="91440" tIns="45720" rIns="91440" bIns="45720" rtlCol="0" anchor="ctr">
            <a:noAutofit/>
          </a:bodyPr>
          <a:lstStyle/>
          <a:p>
            <a:r>
              <a:rPr lang="en-US" dirty="0"/>
              <a:t>Click to edit Master title style</a:t>
            </a:r>
            <a:endParaRPr dirty="0"/>
          </a:p>
        </p:txBody>
      </p:sp>
      <p:sp>
        <p:nvSpPr>
          <p:cNvPr id="3" name="Text Placeholder 2"/>
          <p:cNvSpPr>
            <a:spLocks noGrp="1"/>
          </p:cNvSpPr>
          <p:nvPr>
            <p:ph type="body" idx="1"/>
          </p:nvPr>
        </p:nvSpPr>
        <p:spPr>
          <a:xfrm>
            <a:off x="739775" y="2308413"/>
            <a:ext cx="7662864" cy="27226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3"/>
          </p:nvPr>
        </p:nvSpPr>
        <p:spPr>
          <a:xfrm>
            <a:off x="739775" y="5313394"/>
            <a:ext cx="2895600" cy="304271"/>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lgn="l"/>
            <a:r>
              <a:rPr lang="en-US" dirty="0"/>
              <a:t>Living the D-Life</a:t>
            </a:r>
          </a:p>
        </p:txBody>
      </p:sp>
      <p:sp>
        <p:nvSpPr>
          <p:cNvPr id="6" name="Slide Number Placeholder 5"/>
          <p:cNvSpPr>
            <a:spLocks noGrp="1"/>
          </p:cNvSpPr>
          <p:nvPr>
            <p:ph type="sldNum" sz="quarter" idx="4"/>
          </p:nvPr>
        </p:nvSpPr>
        <p:spPr>
          <a:xfrm>
            <a:off x="7959558" y="5313394"/>
            <a:ext cx="533400" cy="304271"/>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pPr algn="l"/>
            <a:r>
              <a:rPr lang="en-US" dirty="0"/>
              <a:t>1</a:t>
            </a:r>
          </a:p>
        </p:txBody>
      </p:sp>
      <p:pic>
        <p:nvPicPr>
          <p:cNvPr id="7" name="Picture 6" descr="DLifeLLogo2.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1.xml"/><Relationship Id="rId6" Type="http://schemas.openxmlformats.org/officeDocument/2006/relationships/image" Target="../media/image21.jpg"/><Relationship Id="rId5" Type="http://schemas.openxmlformats.org/officeDocument/2006/relationships/image" Target="../media/image20.jpg"/><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0.jpg"/><Relationship Id="rId5" Type="http://schemas.microsoft.com/office/2007/relationships/hdphoto" Target="../media/hdphoto5.wdp"/><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 y="-103561"/>
            <a:ext cx="9144000" cy="1001057"/>
          </a:xfrm>
        </p:spPr>
        <p:txBody>
          <a:bodyPr/>
          <a:lstStyle/>
          <a:p>
            <a:r>
              <a:rPr lang="en-US" sz="5400" b="1" dirty="0"/>
              <a:t>Living the D-Life</a:t>
            </a:r>
          </a:p>
        </p:txBody>
      </p:sp>
      <p:sp>
        <p:nvSpPr>
          <p:cNvPr id="3" name="Subtitle 2"/>
          <p:cNvSpPr>
            <a:spLocks noGrp="1"/>
          </p:cNvSpPr>
          <p:nvPr>
            <p:ph type="subTitle" idx="1"/>
          </p:nvPr>
        </p:nvSpPr>
        <p:spPr>
          <a:xfrm>
            <a:off x="-117" y="941668"/>
            <a:ext cx="9144000" cy="889000"/>
          </a:xfrm>
        </p:spPr>
        <p:txBody>
          <a:bodyPr/>
          <a:lstStyle/>
          <a:p>
            <a:r>
              <a:rPr lang="en-US" dirty="0"/>
              <a:t>Disciple-Making. Anytime. Anywhere.</a:t>
            </a:r>
          </a:p>
        </p:txBody>
      </p:sp>
      <p:sp>
        <p:nvSpPr>
          <p:cNvPr id="5" name="TextBox 4"/>
          <p:cNvSpPr txBox="1"/>
          <p:nvPr/>
        </p:nvSpPr>
        <p:spPr>
          <a:xfrm>
            <a:off x="154608" y="4721207"/>
            <a:ext cx="3573329" cy="954107"/>
          </a:xfrm>
          <a:prstGeom prst="rect">
            <a:avLst/>
          </a:prstGeom>
          <a:noFill/>
        </p:spPr>
        <p:txBody>
          <a:bodyPr wrap="square" rtlCol="0">
            <a:spAutoFit/>
          </a:bodyPr>
          <a:lstStyle/>
          <a:p>
            <a:r>
              <a:rPr lang="en-US" sz="2800" b="1" dirty="0">
                <a:solidFill>
                  <a:srgbClr val="79BE2F"/>
                </a:solidFill>
                <a:latin typeface="Arial Black" panose="020B0604020202020204" pitchFamily="34" charset="0"/>
                <a:cs typeface="Arial Black" panose="020B0604020202020204" pitchFamily="34" charset="0"/>
              </a:rPr>
              <a:t>Welcome to</a:t>
            </a:r>
            <a:br>
              <a:rPr lang="en-US" sz="2800" b="1" dirty="0">
                <a:solidFill>
                  <a:srgbClr val="79BE2F"/>
                </a:solidFill>
                <a:latin typeface="Arial Black" panose="020B0604020202020204" pitchFamily="34" charset="0"/>
                <a:cs typeface="Arial Black" panose="020B0604020202020204" pitchFamily="34" charset="0"/>
              </a:rPr>
            </a:br>
            <a:r>
              <a:rPr lang="en-US" sz="2800" b="1" dirty="0">
                <a:solidFill>
                  <a:srgbClr val="79BE2F"/>
                </a:solidFill>
                <a:latin typeface="Arial Black" panose="020B0604020202020204" pitchFamily="34" charset="0"/>
                <a:cs typeface="Arial Black" panose="020B0604020202020204" pitchFamily="34" charset="0"/>
              </a:rPr>
              <a:t>D-Life Boot Camp</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344615" y="1661906"/>
            <a:ext cx="4323098" cy="2881360"/>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874001" y="4741873"/>
            <a:ext cx="1115391" cy="767816"/>
          </a:xfrm>
          <a:prstGeom prst="rect">
            <a:avLst/>
          </a:prstGeom>
          <a:solidFill>
            <a:srgbClr val="FFFFFF"/>
          </a:solidFill>
        </p:spPr>
        <p:txBody>
          <a:bodyPr wrap="square" rtlCol="0">
            <a:spAutoFit/>
          </a:bodyPr>
          <a:lstStyle/>
          <a:p>
            <a:endParaRPr lang="en-US" dirty="0"/>
          </a:p>
        </p:txBody>
      </p:sp>
      <p:pic>
        <p:nvPicPr>
          <p:cNvPr id="4" name="Picture 3" descr="dlifelogo.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311" y="4455343"/>
            <a:ext cx="2432689" cy="1424490"/>
          </a:xfrm>
          <a:prstGeom prst="rect">
            <a:avLst/>
          </a:prstGeom>
        </p:spPr>
      </p:pic>
    </p:spTree>
    <p:extLst>
      <p:ext uri="{BB962C8B-B14F-4D97-AF65-F5344CB8AC3E}">
        <p14:creationId xmlns:p14="http://schemas.microsoft.com/office/powerpoint/2010/main" val="322326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
        <p:nvSpPr>
          <p:cNvPr id="3" name="TextBox 2"/>
          <p:cNvSpPr txBox="1"/>
          <p:nvPr/>
        </p:nvSpPr>
        <p:spPr>
          <a:xfrm>
            <a:off x="563371" y="2334309"/>
            <a:ext cx="7925355" cy="2739211"/>
          </a:xfrm>
          <a:prstGeom prst="rect">
            <a:avLst/>
          </a:prstGeom>
          <a:noFill/>
        </p:spPr>
        <p:txBody>
          <a:bodyPr wrap="square" rtlCol="0">
            <a:spAutoFit/>
          </a:bodyPr>
          <a:lstStyle/>
          <a:p>
            <a:pPr algn="ctr"/>
            <a:r>
              <a:rPr lang="en-US" sz="3600" dirty="0"/>
              <a:t>For Jesus, disciple-making </a:t>
            </a:r>
            <a:br>
              <a:rPr lang="en-US" sz="3600" dirty="0"/>
            </a:br>
            <a:r>
              <a:rPr lang="en-US" sz="3600" dirty="0"/>
              <a:t>was a </a:t>
            </a:r>
            <a:r>
              <a:rPr lang="en-US" sz="3600" b="1" dirty="0">
                <a:solidFill>
                  <a:srgbClr val="79BE30"/>
                </a:solidFill>
              </a:rPr>
              <a:t>first priority</a:t>
            </a:r>
            <a:r>
              <a:rPr lang="en-US" sz="3600" i="1" dirty="0"/>
              <a:t>.</a:t>
            </a:r>
          </a:p>
          <a:p>
            <a:pPr algn="ctr"/>
            <a:endParaRPr lang="en-US" sz="2800" b="1" i="1" dirty="0"/>
          </a:p>
          <a:p>
            <a:pPr algn="ctr"/>
            <a:r>
              <a:rPr lang="en-US" sz="3600" i="1" dirty="0"/>
              <a:t>“He went up on the mountain and called to Him those He desired.”</a:t>
            </a:r>
          </a:p>
        </p:txBody>
      </p:sp>
    </p:spTree>
    <p:extLst>
      <p:ext uri="{BB962C8B-B14F-4D97-AF65-F5344CB8AC3E}">
        <p14:creationId xmlns:p14="http://schemas.microsoft.com/office/powerpoint/2010/main" val="2534406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862" y="2498312"/>
            <a:ext cx="7369768" cy="1848711"/>
          </a:xfrm>
          <a:prstGeom prst="rect">
            <a:avLst/>
          </a:prstGeom>
          <a:noFill/>
        </p:spPr>
        <p:txBody>
          <a:bodyPr wrap="square" rtlCol="0">
            <a:spAutoFit/>
          </a:bodyPr>
          <a:lstStyle/>
          <a:p>
            <a:pPr algn="ctr">
              <a:lnSpc>
                <a:spcPct val="120000"/>
              </a:lnSpc>
            </a:pPr>
            <a:r>
              <a:rPr lang="en-US" sz="3200" dirty="0"/>
              <a:t>As we pray together in our D-Groups, we learn the </a:t>
            </a:r>
            <a:r>
              <a:rPr lang="en-US" sz="3200" b="1" dirty="0">
                <a:solidFill>
                  <a:srgbClr val="79BE30"/>
                </a:solidFill>
              </a:rPr>
              <a:t>practice of prayer </a:t>
            </a:r>
            <a:br>
              <a:rPr lang="en-US" sz="3200" dirty="0"/>
            </a:br>
            <a:r>
              <a:rPr lang="en-US" sz="3200" dirty="0"/>
              <a:t>from one another.</a:t>
            </a:r>
          </a:p>
        </p:txBody>
      </p:sp>
      <p:sp>
        <p:nvSpPr>
          <p:cNvPr id="5" name="Title 1"/>
          <p:cNvSpPr>
            <a:spLocks noGrp="1"/>
          </p:cNvSpPr>
          <p:nvPr>
            <p:ph type="title"/>
          </p:nvPr>
        </p:nvSpPr>
        <p:spPr>
          <a:xfrm>
            <a:off x="976184" y="332819"/>
            <a:ext cx="7072184" cy="952500"/>
          </a:xfrm>
        </p:spPr>
        <p:txBody>
          <a:bodyPr/>
          <a:lstStyle/>
          <a:p>
            <a:pPr marL="742950" indent="-742950" algn="l">
              <a:buFont typeface="+mj-lt"/>
              <a:buAutoNum type="arabicPeriod" startAt="2"/>
            </a:pPr>
            <a:r>
              <a:rPr lang="en-US" sz="4000" b="1" dirty="0"/>
              <a:t>Model for your group the </a:t>
            </a:r>
            <a:r>
              <a:rPr lang="en-US" sz="4000" b="1" u="sng" dirty="0"/>
              <a:t>practice</a:t>
            </a:r>
            <a:r>
              <a:rPr lang="en-US" sz="4000" b="1" dirty="0"/>
              <a:t> of prayer.</a:t>
            </a:r>
          </a:p>
        </p:txBody>
      </p:sp>
    </p:spTree>
    <p:extLst>
      <p:ext uri="{BB962C8B-B14F-4D97-AF65-F5344CB8AC3E}">
        <p14:creationId xmlns:p14="http://schemas.microsoft.com/office/powerpoint/2010/main" val="39637293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17" y="102583"/>
            <a:ext cx="3916726" cy="1645226"/>
          </a:xfrm>
        </p:spPr>
        <p:txBody>
          <a:bodyPr/>
          <a:lstStyle/>
          <a:p>
            <a:r>
              <a:rPr lang="en-US" sz="4000" b="1" dirty="0"/>
              <a:t>A Model for Fervent Prayer</a:t>
            </a:r>
          </a:p>
        </p:txBody>
      </p:sp>
      <p:sp>
        <p:nvSpPr>
          <p:cNvPr id="4" name="Content Placeholder 3"/>
          <p:cNvSpPr>
            <a:spLocks noGrp="1"/>
          </p:cNvSpPr>
          <p:nvPr>
            <p:ph type="body" sz="half" idx="2"/>
          </p:nvPr>
        </p:nvSpPr>
        <p:spPr>
          <a:xfrm>
            <a:off x="4953738" y="1928502"/>
            <a:ext cx="3635375" cy="2921389"/>
          </a:xfrm>
        </p:spPr>
        <p:txBody>
          <a:bodyPr>
            <a:noAutofit/>
          </a:bodyPr>
          <a:lstStyle/>
          <a:p>
            <a:pPr marL="457200" indent="-457200">
              <a:lnSpc>
                <a:spcPct val="110000"/>
              </a:lnSpc>
              <a:spcBef>
                <a:spcPts val="0"/>
              </a:spcBef>
              <a:buFont typeface="Arial"/>
              <a:buChar char="•"/>
            </a:pPr>
            <a:r>
              <a:rPr lang="en-US" sz="4000" b="1" u="sng" dirty="0">
                <a:solidFill>
                  <a:srgbClr val="79BE30"/>
                </a:solidFill>
              </a:rPr>
              <a:t>A</a:t>
            </a:r>
            <a:r>
              <a:rPr lang="en-US" sz="3600" b="1" dirty="0">
                <a:solidFill>
                  <a:srgbClr val="000000"/>
                </a:solidFill>
              </a:rPr>
              <a:t>doration</a:t>
            </a:r>
            <a:endParaRPr lang="en-US" sz="3200" b="1" dirty="0">
              <a:solidFill>
                <a:srgbClr val="000000"/>
              </a:solidFill>
            </a:endParaRPr>
          </a:p>
          <a:p>
            <a:pPr marL="457200" indent="-457200">
              <a:lnSpc>
                <a:spcPct val="110000"/>
              </a:lnSpc>
              <a:spcBef>
                <a:spcPts val="0"/>
              </a:spcBef>
              <a:buFont typeface="Arial"/>
              <a:buChar char="•"/>
            </a:pPr>
            <a:r>
              <a:rPr lang="en-US" sz="4000" b="1" u="sng" dirty="0">
                <a:solidFill>
                  <a:srgbClr val="79BE30"/>
                </a:solidFill>
              </a:rPr>
              <a:t>C</a:t>
            </a:r>
            <a:r>
              <a:rPr lang="en-US" sz="3600" b="1" dirty="0">
                <a:solidFill>
                  <a:srgbClr val="000000"/>
                </a:solidFill>
              </a:rPr>
              <a:t>onfession</a:t>
            </a:r>
            <a:r>
              <a:rPr lang="en-US" sz="3600" b="1" dirty="0"/>
              <a:t> </a:t>
            </a:r>
          </a:p>
          <a:p>
            <a:pPr marL="457200" indent="-457200">
              <a:lnSpc>
                <a:spcPct val="110000"/>
              </a:lnSpc>
              <a:spcBef>
                <a:spcPts val="0"/>
              </a:spcBef>
              <a:buFont typeface="Arial"/>
              <a:buChar char="•"/>
            </a:pPr>
            <a:r>
              <a:rPr lang="en-US" sz="4000" b="1" u="sng" dirty="0">
                <a:solidFill>
                  <a:srgbClr val="79BE30"/>
                </a:solidFill>
              </a:rPr>
              <a:t>T</a:t>
            </a:r>
            <a:r>
              <a:rPr lang="en-US" sz="3600" b="1" dirty="0">
                <a:solidFill>
                  <a:srgbClr val="000000"/>
                </a:solidFill>
              </a:rPr>
              <a:t>hanksgiving</a:t>
            </a:r>
            <a:r>
              <a:rPr lang="en-US" sz="3600" b="1" dirty="0"/>
              <a:t> </a:t>
            </a:r>
          </a:p>
          <a:p>
            <a:pPr marL="457200" indent="-457200">
              <a:lnSpc>
                <a:spcPct val="110000"/>
              </a:lnSpc>
              <a:spcBef>
                <a:spcPts val="0"/>
              </a:spcBef>
              <a:buFont typeface="Arial"/>
              <a:buChar char="•"/>
            </a:pPr>
            <a:r>
              <a:rPr lang="en-US" sz="4000" b="1" u="sng" dirty="0">
                <a:solidFill>
                  <a:srgbClr val="79BE30"/>
                </a:solidFill>
              </a:rPr>
              <a:t>S</a:t>
            </a:r>
            <a:r>
              <a:rPr lang="en-US" sz="3600" b="1" dirty="0">
                <a:solidFill>
                  <a:srgbClr val="000000"/>
                </a:solidFill>
              </a:rPr>
              <a:t>upplication</a:t>
            </a:r>
          </a:p>
        </p:txBody>
      </p:sp>
      <p:pic>
        <p:nvPicPr>
          <p:cNvPr id="11" name="Picture Placeholder 10" descr="praying-hands-on-scripture.jpg"/>
          <p:cNvPicPr>
            <a:picLocks noGrp="1"/>
          </p:cNvPicPr>
          <p:nvPr>
            <p:ph type="pic" sz="quarter" idx="13"/>
          </p:nvPr>
        </p:nvPicPr>
        <p:blipFill>
          <a:blip r:embed="rId2" cstate="print">
            <a:extLst>
              <a:ext uri="{28A0092B-C50C-407E-A947-70E740481C1C}">
                <a14:useLocalDpi xmlns:a14="http://schemas.microsoft.com/office/drawing/2010/main" val="0"/>
              </a:ext>
            </a:extLst>
          </a:blip>
          <a:srcRect l="16250" r="16250"/>
          <a:stretch>
            <a:fillRect/>
          </a:stretch>
        </p:blipFill>
        <p:spPr>
          <a:xfrm>
            <a:off x="345846" y="1895237"/>
            <a:ext cx="3657600" cy="3657600"/>
          </a:xfrm>
        </p:spPr>
      </p:pic>
      <p:pic>
        <p:nvPicPr>
          <p:cNvPr id="9" name="Picture Placeholder 8" descr="IMG_2375.jpg"/>
          <p:cNvPicPr>
            <a:picLocks noGrp="1"/>
          </p:cNvPicPr>
          <p:nvPr>
            <p:ph type="pic" sz="quarter" idx="15"/>
          </p:nvPr>
        </p:nvPicPr>
        <p:blipFill>
          <a:blip r:embed="rId3" cstate="print">
            <a:extLst>
              <a:ext uri="{28A0092B-C50C-407E-A947-70E740481C1C}">
                <a14:useLocalDpi xmlns:a14="http://schemas.microsoft.com/office/drawing/2010/main" val="0"/>
              </a:ext>
            </a:extLst>
          </a:blip>
          <a:srcRect l="10071" r="10071"/>
          <a:stretch>
            <a:fillRect/>
          </a:stretch>
        </p:blipFill>
        <p:spPr>
          <a:xfrm>
            <a:off x="2282342" y="850321"/>
            <a:ext cx="2011680" cy="2011680"/>
          </a:xfrm>
        </p:spPr>
      </p:pic>
      <p:pic>
        <p:nvPicPr>
          <p:cNvPr id="10" name="Picture Placeholder 9"/>
          <p:cNvPicPr>
            <a:picLocks noGrp="1"/>
          </p:cNvPicPr>
          <p:nvPr>
            <p:ph type="pic" sz="quarter" idx="14"/>
          </p:nvPr>
        </p:nvPicPr>
        <p:blipFill>
          <a:blip r:embed="rId4" cstate="print">
            <a:extLst>
              <a:ext uri="{28A0092B-C50C-407E-A947-70E740481C1C}">
                <a14:useLocalDpi xmlns:a14="http://schemas.microsoft.com/office/drawing/2010/main" val="0"/>
              </a:ext>
            </a:extLst>
          </a:blip>
          <a:stretch>
            <a:fillRect/>
          </a:stretch>
        </p:blipFill>
        <p:spPr>
          <a:xfrm>
            <a:off x="572729" y="219878"/>
            <a:ext cx="2011680" cy="2011680"/>
          </a:xfrm>
        </p:spPr>
      </p:pic>
    </p:spTree>
    <p:extLst>
      <p:ext uri="{BB962C8B-B14F-4D97-AF65-F5344CB8AC3E}">
        <p14:creationId xmlns:p14="http://schemas.microsoft.com/office/powerpoint/2010/main" val="26302535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 y="2575629"/>
            <a:ext cx="8229600" cy="1848711"/>
          </a:xfrm>
          <a:prstGeom prst="rect">
            <a:avLst/>
          </a:prstGeom>
          <a:noFill/>
        </p:spPr>
        <p:txBody>
          <a:bodyPr wrap="square" rtlCol="0">
            <a:spAutoFit/>
          </a:bodyPr>
          <a:lstStyle/>
          <a:p>
            <a:pPr algn="ctr">
              <a:lnSpc>
                <a:spcPct val="120000"/>
              </a:lnSpc>
            </a:pPr>
            <a:r>
              <a:rPr lang="en-US" sz="3200" dirty="0"/>
              <a:t>One thing all D-Groups </a:t>
            </a:r>
            <a:r>
              <a:rPr lang="en-US" sz="3200" b="1" u="sng" dirty="0">
                <a:solidFill>
                  <a:srgbClr val="79BE30"/>
                </a:solidFill>
              </a:rPr>
              <a:t>MUST</a:t>
            </a:r>
            <a:r>
              <a:rPr lang="en-US" sz="3200" dirty="0"/>
              <a:t> do every time they meet is to pray for revival and the spiritual healing of our land.</a:t>
            </a:r>
          </a:p>
        </p:txBody>
      </p:sp>
      <p:sp>
        <p:nvSpPr>
          <p:cNvPr id="5" name="Title 1"/>
          <p:cNvSpPr>
            <a:spLocks noGrp="1"/>
          </p:cNvSpPr>
          <p:nvPr>
            <p:ph type="title"/>
          </p:nvPr>
        </p:nvSpPr>
        <p:spPr>
          <a:xfrm>
            <a:off x="822328" y="354470"/>
            <a:ext cx="7499343" cy="952500"/>
          </a:xfrm>
        </p:spPr>
        <p:txBody>
          <a:bodyPr/>
          <a:lstStyle/>
          <a:p>
            <a:pPr marL="742950" indent="-742950" algn="l">
              <a:buFont typeface="+mj-lt"/>
              <a:buAutoNum type="arabicPeriod" startAt="3"/>
            </a:pPr>
            <a:r>
              <a:rPr lang="en-US" sz="4000" b="1" dirty="0"/>
              <a:t>Nurture in your group </a:t>
            </a:r>
            <a:r>
              <a:rPr lang="en-US" sz="4000" b="1" u="sng" dirty="0"/>
              <a:t>faith</a:t>
            </a:r>
            <a:br>
              <a:rPr lang="en-US" sz="4000" b="1" dirty="0"/>
            </a:br>
            <a:r>
              <a:rPr lang="en-US" sz="4000" b="1" dirty="0"/>
              <a:t>in prayer.</a:t>
            </a:r>
          </a:p>
        </p:txBody>
      </p:sp>
    </p:spTree>
    <p:extLst>
      <p:ext uri="{BB962C8B-B14F-4D97-AF65-F5344CB8AC3E}">
        <p14:creationId xmlns:p14="http://schemas.microsoft.com/office/powerpoint/2010/main" val="8605087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2 Chronicles 7:14</a:t>
            </a:r>
          </a:p>
        </p:txBody>
      </p:sp>
      <p:sp>
        <p:nvSpPr>
          <p:cNvPr id="3" name="TextBox 2"/>
          <p:cNvSpPr txBox="1"/>
          <p:nvPr/>
        </p:nvSpPr>
        <p:spPr>
          <a:xfrm>
            <a:off x="457200" y="2203699"/>
            <a:ext cx="8109787" cy="2992679"/>
          </a:xfrm>
          <a:prstGeom prst="rect">
            <a:avLst/>
          </a:prstGeom>
          <a:noFill/>
        </p:spPr>
        <p:txBody>
          <a:bodyPr wrap="square" rtlCol="0">
            <a:spAutoFit/>
          </a:bodyPr>
          <a:lstStyle/>
          <a:p>
            <a:pPr>
              <a:lnSpc>
                <a:spcPct val="120000"/>
              </a:lnSpc>
            </a:pPr>
            <a:r>
              <a:rPr lang="en-US" sz="3200" i="1" dirty="0"/>
              <a:t>If My people who are called by My name humble themselves, and pray and seek My face and turn from their wicked ways, then I will hear from heaven and will forgive their </a:t>
            </a:r>
            <a:br>
              <a:rPr lang="en-US" sz="3200" i="1" dirty="0"/>
            </a:br>
            <a:r>
              <a:rPr lang="en-US" sz="3200" i="1" dirty="0"/>
              <a:t>sin and heal their land.</a:t>
            </a:r>
            <a:r>
              <a:rPr lang="en-US" sz="3200" dirty="0"/>
              <a:t> </a:t>
            </a:r>
          </a:p>
        </p:txBody>
      </p:sp>
    </p:spTree>
    <p:extLst>
      <p:ext uri="{BB962C8B-B14F-4D97-AF65-F5344CB8AC3E}">
        <p14:creationId xmlns:p14="http://schemas.microsoft.com/office/powerpoint/2010/main" val="13827954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153"/>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61735" y="2180341"/>
            <a:ext cx="8766403" cy="2984258"/>
          </a:xfrm>
        </p:spPr>
        <p:txBody>
          <a:bodyPr>
            <a:noAutofit/>
          </a:bodyPr>
          <a:lstStyle/>
          <a:p>
            <a:pPr>
              <a:spcBef>
                <a:spcPts val="1200"/>
              </a:spcBef>
            </a:pPr>
            <a:r>
              <a:rPr lang="en-US" sz="3000" dirty="0">
                <a:solidFill>
                  <a:srgbClr val="000000"/>
                </a:solidFill>
              </a:rPr>
              <a:t>D-Groups must commit to the </a:t>
            </a:r>
            <a:r>
              <a:rPr lang="en-US" sz="3000" b="1" u="sng" dirty="0">
                <a:solidFill>
                  <a:srgbClr val="79BE30"/>
                </a:solidFill>
              </a:rPr>
              <a:t>daily</a:t>
            </a:r>
            <a:r>
              <a:rPr lang="en-US" sz="3000" dirty="0">
                <a:solidFill>
                  <a:srgbClr val="000000"/>
                </a:solidFill>
              </a:rPr>
              <a:t> spiritual discipline of personal prayer.</a:t>
            </a:r>
          </a:p>
          <a:p>
            <a:pPr>
              <a:spcBef>
                <a:spcPts val="1200"/>
              </a:spcBef>
            </a:pPr>
            <a:r>
              <a:rPr lang="en-US" sz="3000" dirty="0">
                <a:solidFill>
                  <a:srgbClr val="000000"/>
                </a:solidFill>
              </a:rPr>
              <a:t>D-Groups must pray together weekly and keep </a:t>
            </a:r>
            <a:r>
              <a:rPr lang="en-US" sz="3000" b="1" u="sng" dirty="0">
                <a:solidFill>
                  <a:srgbClr val="79BE30"/>
                </a:solidFill>
              </a:rPr>
              <a:t>notes</a:t>
            </a:r>
            <a:r>
              <a:rPr lang="en-US" sz="3000" dirty="0">
                <a:solidFill>
                  <a:srgbClr val="000000"/>
                </a:solidFill>
              </a:rPr>
              <a:t> on prayer requests.</a:t>
            </a:r>
          </a:p>
          <a:p>
            <a:pPr>
              <a:spcBef>
                <a:spcPts val="1200"/>
              </a:spcBef>
            </a:pPr>
            <a:r>
              <a:rPr lang="en-US" sz="3000" dirty="0">
                <a:solidFill>
                  <a:srgbClr val="000000"/>
                </a:solidFill>
              </a:rPr>
              <a:t>D-Groups must pray every week for </a:t>
            </a:r>
            <a:r>
              <a:rPr lang="en-US" sz="3000" b="1" u="sng" dirty="0">
                <a:solidFill>
                  <a:srgbClr val="79BE30"/>
                </a:solidFill>
              </a:rPr>
              <a:t>revival</a:t>
            </a:r>
            <a:r>
              <a:rPr lang="en-US" sz="3000" dirty="0">
                <a:solidFill>
                  <a:srgbClr val="000000"/>
                </a:solidFill>
              </a:rPr>
              <a:t> </a:t>
            </a:r>
            <a:br>
              <a:rPr lang="en-US" sz="3000" dirty="0">
                <a:solidFill>
                  <a:srgbClr val="000000"/>
                </a:solidFill>
              </a:rPr>
            </a:br>
            <a:r>
              <a:rPr lang="en-US" sz="3000" dirty="0">
                <a:solidFill>
                  <a:srgbClr val="000000"/>
                </a:solidFill>
              </a:rPr>
              <a:t>and for the spiritual healing of our land.</a:t>
            </a:r>
          </a:p>
        </p:txBody>
      </p:sp>
    </p:spTree>
    <p:extLst>
      <p:ext uri="{BB962C8B-B14F-4D97-AF65-F5344CB8AC3E}">
        <p14:creationId xmlns:p14="http://schemas.microsoft.com/office/powerpoint/2010/main" val="40388708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4679"/>
            <a:ext cx="4114800" cy="4114800"/>
          </a:xfrm>
        </p:spPr>
      </p:pic>
      <p:sp>
        <p:nvSpPr>
          <p:cNvPr id="7" name="Title 1"/>
          <p:cNvSpPr>
            <a:spLocks noGrp="1"/>
          </p:cNvSpPr>
          <p:nvPr>
            <p:ph type="title"/>
          </p:nvPr>
        </p:nvSpPr>
        <p:spPr>
          <a:xfrm>
            <a:off x="4581769" y="517769"/>
            <a:ext cx="4474308" cy="2347849"/>
          </a:xfrm>
        </p:spPr>
        <p:txBody>
          <a:bodyPr/>
          <a:lstStyle/>
          <a:p>
            <a:pPr algn="ctr"/>
            <a:r>
              <a:rPr lang="en-US" b="1" dirty="0">
                <a:solidFill>
                  <a:srgbClr val="79BE30"/>
                </a:solidFill>
              </a:rPr>
              <a:t>The Ministry</a:t>
            </a:r>
            <a:br>
              <a:rPr lang="en-US" b="1" dirty="0">
                <a:solidFill>
                  <a:srgbClr val="79BE30"/>
                </a:solidFill>
              </a:rPr>
            </a:br>
            <a:r>
              <a:rPr lang="en-US" b="1" dirty="0">
                <a:solidFill>
                  <a:srgbClr val="79BE30"/>
                </a:solidFill>
              </a:rPr>
              <a:t> of D-Life</a:t>
            </a:r>
          </a:p>
        </p:txBody>
      </p:sp>
      <p:sp>
        <p:nvSpPr>
          <p:cNvPr id="8" name="Text Placeholder 2"/>
          <p:cNvSpPr>
            <a:spLocks noGrp="1"/>
          </p:cNvSpPr>
          <p:nvPr>
            <p:ph type="body" sz="half" idx="2"/>
          </p:nvPr>
        </p:nvSpPr>
        <p:spPr>
          <a:xfrm>
            <a:off x="4581769" y="3131429"/>
            <a:ext cx="4474308" cy="774060"/>
          </a:xfrm>
        </p:spPr>
        <p:txBody>
          <a:bodyPr>
            <a:normAutofit/>
          </a:bodyPr>
          <a:lstStyle/>
          <a:p>
            <a:pPr algn="ctr"/>
            <a:r>
              <a:rPr lang="en-US" sz="4000" b="1" dirty="0">
                <a:solidFill>
                  <a:schemeClr val="tx1"/>
                </a:solidFill>
              </a:rPr>
              <a:t>Mark 6:7-13</a:t>
            </a:r>
          </a:p>
        </p:txBody>
      </p:sp>
      <p:sp>
        <p:nvSpPr>
          <p:cNvPr id="9"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5</a:t>
            </a:r>
          </a:p>
        </p:txBody>
      </p:sp>
      <p:sp>
        <p:nvSpPr>
          <p:cNvPr id="2" name="TextBox 1">
            <a:extLst>
              <a:ext uri="{FF2B5EF4-FFF2-40B4-BE49-F238E27FC236}">
                <a16:creationId xmlns:a16="http://schemas.microsoft.com/office/drawing/2014/main" id="{C7468EC3-3709-F4C8-4466-AC34A89AA731}"/>
              </a:ext>
            </a:extLst>
          </p:cNvPr>
          <p:cNvSpPr txBox="1"/>
          <p:nvPr/>
        </p:nvSpPr>
        <p:spPr>
          <a:xfrm>
            <a:off x="4562232" y="304799"/>
            <a:ext cx="4493845" cy="461665"/>
          </a:xfrm>
          <a:prstGeom prst="rect">
            <a:avLst/>
          </a:prstGeom>
          <a:noFill/>
        </p:spPr>
        <p:txBody>
          <a:bodyPr wrap="square" rtlCol="0">
            <a:spAutoFit/>
          </a:bodyPr>
          <a:lstStyle/>
          <a:p>
            <a:pPr algn="ctr"/>
            <a:r>
              <a:rPr lang="en-US" sz="2400" b="1" u="sng" dirty="0"/>
              <a:t>Disciple-Making Practice #4</a:t>
            </a:r>
          </a:p>
        </p:txBody>
      </p:sp>
    </p:spTree>
    <p:extLst>
      <p:ext uri="{BB962C8B-B14F-4D97-AF65-F5344CB8AC3E}">
        <p14:creationId xmlns:p14="http://schemas.microsoft.com/office/powerpoint/2010/main" val="21884303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05F35-A896-8542-84F1-39592F03D1A0}"/>
              </a:ext>
            </a:extLst>
          </p:cNvPr>
          <p:cNvSpPr/>
          <p:nvPr/>
        </p:nvSpPr>
        <p:spPr>
          <a:xfrm>
            <a:off x="290286" y="1550685"/>
            <a:ext cx="8563428" cy="3165034"/>
          </a:xfrm>
          <a:prstGeom prst="rect">
            <a:avLst/>
          </a:prstGeom>
        </p:spPr>
        <p:txBody>
          <a:bodyPr wrap="square">
            <a:spAutoFit/>
          </a:bodyPr>
          <a:lstStyle/>
          <a:p>
            <a:pPr algn="ctr">
              <a:lnSpc>
                <a:spcPct val="110000"/>
              </a:lnSpc>
            </a:pPr>
            <a:r>
              <a:rPr lang="en-US" sz="3200" b="1" dirty="0">
                <a:latin typeface="Arial" panose="020B0604020202020204" pitchFamily="34" charset="0"/>
                <a:ea typeface="MS PGothic" panose="020B0600070205080204" pitchFamily="34" charset="-128"/>
                <a:cs typeface="Times New Roman" panose="02020603050405020304" pitchFamily="18" charset="0"/>
              </a:rPr>
              <a:t>We deceive ourselves if we think we can disciple others from a classroom only.</a:t>
            </a:r>
          </a:p>
          <a:p>
            <a:pPr algn="ctr">
              <a:lnSpc>
                <a:spcPct val="110000"/>
              </a:lnSpc>
            </a:pPr>
            <a:endParaRPr lang="en-US" sz="24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200" b="1"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Disciple-making requires a lab</a:t>
            </a:r>
            <a:r>
              <a:rPr lang="en-US" sz="3200" dirty="0">
                <a:latin typeface="Arial" panose="020B0604020202020204" pitchFamily="34" charset="0"/>
                <a:ea typeface="MS PGothic" panose="020B0600070205080204" pitchFamily="34" charset="-128"/>
                <a:cs typeface="Times New Roman" panose="02020603050405020304" pitchFamily="18" charset="0"/>
              </a:rPr>
              <a:t>, and the world is our lab. Making disciples must involve on-the-job training in ministry and evangelism.</a:t>
            </a:r>
            <a:endParaRPr lang="en-US" sz="3200" dirty="0"/>
          </a:p>
        </p:txBody>
      </p:sp>
    </p:spTree>
    <p:extLst>
      <p:ext uri="{BB962C8B-B14F-4D97-AF65-F5344CB8AC3E}">
        <p14:creationId xmlns:p14="http://schemas.microsoft.com/office/powerpoint/2010/main" val="38487292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4DC35-FA2F-D848-B884-C9933137BD5F}"/>
              </a:ext>
            </a:extLst>
          </p:cNvPr>
          <p:cNvSpPr>
            <a:spLocks noGrp="1"/>
          </p:cNvSpPr>
          <p:nvPr>
            <p:ph type="title"/>
          </p:nvPr>
        </p:nvSpPr>
        <p:spPr>
          <a:xfrm>
            <a:off x="456407" y="428052"/>
            <a:ext cx="8229600" cy="952500"/>
          </a:xfrm>
        </p:spPr>
        <p:txBody>
          <a:bodyPr/>
          <a:lstStyle/>
          <a:p>
            <a:r>
              <a:rPr lang="en-US" b="1" dirty="0"/>
              <a:t>The 3-Fold Purpose </a:t>
            </a:r>
            <a:br>
              <a:rPr lang="en-US" b="1" dirty="0"/>
            </a:br>
            <a:r>
              <a:rPr lang="en-US" b="1" dirty="0"/>
              <a:t>of a D-Group</a:t>
            </a:r>
          </a:p>
        </p:txBody>
      </p:sp>
      <p:sp>
        <p:nvSpPr>
          <p:cNvPr id="3" name="Content Placeholder 2">
            <a:extLst>
              <a:ext uri="{FF2B5EF4-FFF2-40B4-BE49-F238E27FC236}">
                <a16:creationId xmlns:a16="http://schemas.microsoft.com/office/drawing/2014/main" id="{66B1D633-2602-8040-AEA5-F1F58289DF93}"/>
              </a:ext>
            </a:extLst>
          </p:cNvPr>
          <p:cNvSpPr>
            <a:spLocks noGrp="1"/>
          </p:cNvSpPr>
          <p:nvPr>
            <p:ph idx="1"/>
          </p:nvPr>
        </p:nvSpPr>
        <p:spPr>
          <a:xfrm>
            <a:off x="599731" y="2234272"/>
            <a:ext cx="8346560" cy="2722641"/>
          </a:xfrm>
        </p:spPr>
        <p:txBody>
          <a:bodyPr>
            <a:normAutofit/>
          </a:bodyPr>
          <a:lstStyle/>
          <a:p>
            <a:r>
              <a:rPr lang="en-US" sz="4000" b="1" dirty="0"/>
              <a:t>To </a:t>
            </a:r>
            <a:r>
              <a:rPr lang="en-US" sz="4000" b="1" u="sng" dirty="0">
                <a:solidFill>
                  <a:srgbClr val="79BE30"/>
                </a:solidFill>
              </a:rPr>
              <a:t>grow</a:t>
            </a:r>
            <a:r>
              <a:rPr lang="en-US" sz="4000" b="1" dirty="0"/>
              <a:t> in spiritual maturity.</a:t>
            </a:r>
          </a:p>
          <a:p>
            <a:r>
              <a:rPr lang="en-US" sz="4000" b="1" dirty="0"/>
              <a:t>To </a:t>
            </a:r>
            <a:r>
              <a:rPr lang="en-US" sz="4000" b="1" u="sng" dirty="0">
                <a:solidFill>
                  <a:srgbClr val="79BE30"/>
                </a:solidFill>
              </a:rPr>
              <a:t>serve</a:t>
            </a:r>
            <a:r>
              <a:rPr lang="en-US" sz="4000" b="1" dirty="0"/>
              <a:t> in missional ministry.</a:t>
            </a:r>
          </a:p>
          <a:p>
            <a:r>
              <a:rPr lang="en-US" sz="4000" b="1" dirty="0"/>
              <a:t>To </a:t>
            </a:r>
            <a:r>
              <a:rPr lang="en-US" sz="4000" b="1" u="sng" dirty="0">
                <a:solidFill>
                  <a:srgbClr val="79BE30"/>
                </a:solidFill>
              </a:rPr>
              <a:t>reproduce</a:t>
            </a:r>
            <a:r>
              <a:rPr lang="en-US" sz="4000" b="1" dirty="0"/>
              <a:t> disciple makers.</a:t>
            </a:r>
          </a:p>
        </p:txBody>
      </p:sp>
    </p:spTree>
    <p:extLst>
      <p:ext uri="{BB962C8B-B14F-4D97-AF65-F5344CB8AC3E}">
        <p14:creationId xmlns:p14="http://schemas.microsoft.com/office/powerpoint/2010/main" val="3589349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922"/>
            <a:ext cx="8229600" cy="952500"/>
          </a:xfrm>
        </p:spPr>
        <p:txBody>
          <a:bodyPr/>
          <a:lstStyle/>
          <a:p>
            <a:r>
              <a:rPr lang="en-US" b="1" dirty="0"/>
              <a:t>Main Thought</a:t>
            </a:r>
            <a:r>
              <a:rPr lang="is-IS" b="1" dirty="0"/>
              <a:t>…</a:t>
            </a:r>
            <a:endParaRPr lang="en-US" b="1" dirty="0"/>
          </a:p>
        </p:txBody>
      </p:sp>
      <p:sp>
        <p:nvSpPr>
          <p:cNvPr id="3" name="TextBox 2"/>
          <p:cNvSpPr txBox="1"/>
          <p:nvPr/>
        </p:nvSpPr>
        <p:spPr>
          <a:xfrm>
            <a:off x="947057" y="2119361"/>
            <a:ext cx="7249886" cy="2341154"/>
          </a:xfrm>
          <a:prstGeom prst="rect">
            <a:avLst/>
          </a:prstGeom>
          <a:noFill/>
        </p:spPr>
        <p:txBody>
          <a:bodyPr wrap="square" rtlCol="0">
            <a:spAutoFit/>
          </a:bodyPr>
          <a:lstStyle/>
          <a:p>
            <a:endParaRPr lang="en-US" sz="3200" dirty="0"/>
          </a:p>
          <a:p>
            <a:pPr algn="ctr">
              <a:lnSpc>
                <a:spcPct val="120000"/>
              </a:lnSpc>
            </a:pPr>
            <a:r>
              <a:rPr lang="en-US" sz="3200" dirty="0"/>
              <a:t>Disciple-making involves doing the work of ministry and evangelism </a:t>
            </a:r>
            <a:r>
              <a:rPr lang="en-US" sz="3200" b="1" u="sng" dirty="0">
                <a:solidFill>
                  <a:srgbClr val="79BE30"/>
                </a:solidFill>
              </a:rPr>
              <a:t>outside</a:t>
            </a:r>
            <a:r>
              <a:rPr lang="en-US" sz="3200" dirty="0"/>
              <a:t> the walls of the church.</a:t>
            </a:r>
            <a:endParaRPr lang="en-US" sz="3600" dirty="0"/>
          </a:p>
        </p:txBody>
      </p:sp>
    </p:spTree>
    <p:extLst>
      <p:ext uri="{BB962C8B-B14F-4D97-AF65-F5344CB8AC3E}">
        <p14:creationId xmlns:p14="http://schemas.microsoft.com/office/powerpoint/2010/main" val="4862193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48" y="531843"/>
            <a:ext cx="8229600" cy="952500"/>
          </a:xfrm>
        </p:spPr>
        <p:txBody>
          <a:bodyPr/>
          <a:lstStyle/>
          <a:p>
            <a:r>
              <a:rPr lang="en-US" b="1" dirty="0"/>
              <a:t>Mark 6:7, 12-13</a:t>
            </a:r>
          </a:p>
        </p:txBody>
      </p:sp>
      <p:sp>
        <p:nvSpPr>
          <p:cNvPr id="3" name="TextBox 2"/>
          <p:cNvSpPr txBox="1"/>
          <p:nvPr/>
        </p:nvSpPr>
        <p:spPr>
          <a:xfrm>
            <a:off x="379048" y="2190478"/>
            <a:ext cx="8608369" cy="2992679"/>
          </a:xfrm>
          <a:prstGeom prst="rect">
            <a:avLst/>
          </a:prstGeom>
          <a:noFill/>
        </p:spPr>
        <p:txBody>
          <a:bodyPr wrap="square" rtlCol="0">
            <a:spAutoFit/>
          </a:bodyPr>
          <a:lstStyle/>
          <a:p>
            <a:pPr>
              <a:lnSpc>
                <a:spcPct val="120000"/>
              </a:lnSpc>
            </a:pPr>
            <a:r>
              <a:rPr lang="en-US" sz="3200" i="1" dirty="0"/>
              <a:t>He called the twelve and began to send them out two by two</a:t>
            </a:r>
            <a:r>
              <a:rPr lang="mr-IN" sz="3200" i="1" dirty="0"/>
              <a:t>…</a:t>
            </a:r>
            <a:r>
              <a:rPr lang="en-US" sz="3200" i="1" dirty="0"/>
              <a:t> So they went out and proclaimed that people should repent. And they cast out many demons and anointed with oil many who were sick and healed them.</a:t>
            </a:r>
            <a:endParaRPr lang="en-US" sz="3200" dirty="0"/>
          </a:p>
        </p:txBody>
      </p:sp>
    </p:spTree>
    <p:extLst>
      <p:ext uri="{BB962C8B-B14F-4D97-AF65-F5344CB8AC3E}">
        <p14:creationId xmlns:p14="http://schemas.microsoft.com/office/powerpoint/2010/main" val="169763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12508999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74" y="329756"/>
            <a:ext cx="7505679" cy="952500"/>
          </a:xfrm>
        </p:spPr>
        <p:txBody>
          <a:bodyPr/>
          <a:lstStyle/>
          <a:p>
            <a:pPr marL="742950" indent="-742950" algn="l">
              <a:buFont typeface="+mj-lt"/>
              <a:buAutoNum type="arabicPeriod"/>
            </a:pPr>
            <a:r>
              <a:rPr lang="en-US" sz="3600" b="1" dirty="0"/>
              <a:t>Lead your group to </a:t>
            </a:r>
            <a:r>
              <a:rPr lang="en-US" sz="3600" b="1" u="sng" dirty="0"/>
              <a:t>plan</a:t>
            </a:r>
            <a:r>
              <a:rPr lang="en-US" sz="3600" b="1" dirty="0"/>
              <a:t> meaningful ministry projects.</a:t>
            </a:r>
            <a:endParaRPr lang="en-US" sz="3600" dirty="0"/>
          </a:p>
        </p:txBody>
      </p:sp>
      <p:sp>
        <p:nvSpPr>
          <p:cNvPr id="3" name="TextBox 2"/>
          <p:cNvSpPr txBox="1"/>
          <p:nvPr/>
        </p:nvSpPr>
        <p:spPr>
          <a:xfrm>
            <a:off x="877774" y="2565860"/>
            <a:ext cx="7278357" cy="1848711"/>
          </a:xfrm>
          <a:prstGeom prst="rect">
            <a:avLst/>
          </a:prstGeom>
          <a:noFill/>
        </p:spPr>
        <p:txBody>
          <a:bodyPr wrap="square" rtlCol="0">
            <a:spAutoFit/>
          </a:bodyPr>
          <a:lstStyle/>
          <a:p>
            <a:pPr algn="ctr">
              <a:lnSpc>
                <a:spcPct val="120000"/>
              </a:lnSpc>
            </a:pPr>
            <a:r>
              <a:rPr lang="en-US" sz="3200" dirty="0"/>
              <a:t>Jesus called His disciples to do the </a:t>
            </a:r>
            <a:br>
              <a:rPr lang="en-US" sz="3200" dirty="0"/>
            </a:br>
            <a:r>
              <a:rPr lang="en-US" sz="3200" dirty="0"/>
              <a:t>work of </a:t>
            </a:r>
            <a:r>
              <a:rPr lang="en-US" sz="3200" b="1" dirty="0">
                <a:solidFill>
                  <a:srgbClr val="79BE30"/>
                </a:solidFill>
              </a:rPr>
              <a:t>ministry</a:t>
            </a:r>
            <a:r>
              <a:rPr lang="en-US" sz="3200" dirty="0"/>
              <a:t> and </a:t>
            </a:r>
            <a:r>
              <a:rPr lang="en-US" sz="3200" b="1" dirty="0">
                <a:solidFill>
                  <a:srgbClr val="79BE30"/>
                </a:solidFill>
              </a:rPr>
              <a:t>evangelism</a:t>
            </a:r>
            <a:r>
              <a:rPr lang="en-US" sz="3200" dirty="0"/>
              <a:t> that they had observed Him doing</a:t>
            </a:r>
            <a:r>
              <a:rPr lang="en-US" sz="3200" i="1" dirty="0"/>
              <a:t>.</a:t>
            </a:r>
          </a:p>
        </p:txBody>
      </p:sp>
    </p:spTree>
    <p:extLst>
      <p:ext uri="{BB962C8B-B14F-4D97-AF65-F5344CB8AC3E}">
        <p14:creationId xmlns:p14="http://schemas.microsoft.com/office/powerpoint/2010/main" val="31938269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54" y="359410"/>
            <a:ext cx="9144000" cy="952500"/>
          </a:xfrm>
        </p:spPr>
        <p:txBody>
          <a:bodyPr/>
          <a:lstStyle/>
          <a:p>
            <a:pPr marL="742950" indent="-742950">
              <a:buFont typeface="+mj-lt"/>
              <a:buAutoNum type="arabicPeriod" startAt="2"/>
            </a:pPr>
            <a:r>
              <a:rPr lang="en-US" sz="3600" b="1" dirty="0"/>
              <a:t>Lead your group to </a:t>
            </a:r>
            <a:r>
              <a:rPr lang="en-US" sz="3600" b="1" u="sng" dirty="0"/>
              <a:t>go</a:t>
            </a:r>
            <a:r>
              <a:rPr lang="en-US" sz="3600" b="1" dirty="0"/>
              <a:t> out and </a:t>
            </a:r>
            <a:r>
              <a:rPr lang="en-US" sz="3600" b="1" u="sng" dirty="0"/>
              <a:t>do</a:t>
            </a:r>
            <a:r>
              <a:rPr lang="en-US" sz="3600" b="1" dirty="0"/>
              <a:t> meaningful ministry projects.</a:t>
            </a:r>
          </a:p>
        </p:txBody>
      </p:sp>
      <p:sp>
        <p:nvSpPr>
          <p:cNvPr id="3" name="TextBox 2"/>
          <p:cNvSpPr txBox="1"/>
          <p:nvPr/>
        </p:nvSpPr>
        <p:spPr>
          <a:xfrm>
            <a:off x="407691" y="2468727"/>
            <a:ext cx="8328618" cy="1810817"/>
          </a:xfrm>
          <a:prstGeom prst="rect">
            <a:avLst/>
          </a:prstGeom>
          <a:noFill/>
        </p:spPr>
        <p:txBody>
          <a:bodyPr wrap="square" rtlCol="0">
            <a:spAutoFit/>
          </a:bodyPr>
          <a:lstStyle/>
          <a:p>
            <a:pPr algn="ctr">
              <a:lnSpc>
                <a:spcPct val="120000"/>
              </a:lnSpc>
            </a:pPr>
            <a:r>
              <a:rPr lang="en-US" sz="3200" b="1" dirty="0"/>
              <a:t>The </a:t>
            </a:r>
            <a:r>
              <a:rPr lang="en-US" sz="3200" b="1" dirty="0">
                <a:solidFill>
                  <a:srgbClr val="79BE30"/>
                </a:solidFill>
              </a:rPr>
              <a:t>MINIMUM GOAL </a:t>
            </a:r>
            <a:r>
              <a:rPr lang="en-US" sz="3200" b="1" dirty="0"/>
              <a:t>of every D-Group</a:t>
            </a:r>
            <a:r>
              <a:rPr lang="en-US" sz="3200" dirty="0"/>
              <a:t> is to work together on </a:t>
            </a:r>
            <a:r>
              <a:rPr lang="en-US" sz="3200" b="1" u="sng" dirty="0">
                <a:solidFill>
                  <a:srgbClr val="79BE30"/>
                </a:solidFill>
              </a:rPr>
              <a:t>one</a:t>
            </a:r>
            <a:r>
              <a:rPr lang="en-US" sz="3200" dirty="0"/>
              <a:t> community ministry and evangelism project every </a:t>
            </a:r>
            <a:r>
              <a:rPr lang="en-US" sz="3200" b="1" u="sng" dirty="0">
                <a:solidFill>
                  <a:srgbClr val="79BE30"/>
                </a:solidFill>
              </a:rPr>
              <a:t>two</a:t>
            </a:r>
            <a:r>
              <a:rPr lang="en-US" sz="3200" dirty="0"/>
              <a:t> months.</a:t>
            </a:r>
          </a:p>
        </p:txBody>
      </p:sp>
    </p:spTree>
    <p:extLst>
      <p:ext uri="{BB962C8B-B14F-4D97-AF65-F5344CB8AC3E}">
        <p14:creationId xmlns:p14="http://schemas.microsoft.com/office/powerpoint/2010/main" val="29524860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29" y="326112"/>
            <a:ext cx="8229600" cy="952500"/>
          </a:xfrm>
        </p:spPr>
        <p:txBody>
          <a:bodyPr/>
          <a:lstStyle/>
          <a:p>
            <a:pPr marL="742950" indent="-742950" algn="l">
              <a:buFont typeface="+mj-lt"/>
              <a:buAutoNum type="arabicPeriod" startAt="3"/>
            </a:pPr>
            <a:r>
              <a:rPr lang="en-US" sz="3600" b="1" dirty="0"/>
              <a:t>Lead your group to </a:t>
            </a:r>
            <a:r>
              <a:rPr lang="en-US" sz="3600" b="1" u="sng" dirty="0"/>
              <a:t>practice</a:t>
            </a:r>
            <a:r>
              <a:rPr lang="en-US" sz="3600" b="1" dirty="0"/>
              <a:t> “lift up your eyes” evangelism.</a:t>
            </a:r>
            <a:endParaRPr lang="en-US" sz="3600" dirty="0"/>
          </a:p>
        </p:txBody>
      </p:sp>
      <p:sp>
        <p:nvSpPr>
          <p:cNvPr id="3" name="TextBox 2"/>
          <p:cNvSpPr txBox="1"/>
          <p:nvPr/>
        </p:nvSpPr>
        <p:spPr>
          <a:xfrm>
            <a:off x="430293" y="2691744"/>
            <a:ext cx="8010471" cy="1219886"/>
          </a:xfrm>
          <a:prstGeom prst="rect">
            <a:avLst/>
          </a:prstGeom>
          <a:noFill/>
        </p:spPr>
        <p:txBody>
          <a:bodyPr wrap="square" rtlCol="0">
            <a:spAutoFit/>
          </a:bodyPr>
          <a:lstStyle/>
          <a:p>
            <a:pPr algn="ctr">
              <a:lnSpc>
                <a:spcPct val="120000"/>
              </a:lnSpc>
            </a:pPr>
            <a:r>
              <a:rPr lang="en-US" sz="3200" dirty="0"/>
              <a:t>The purpose of all D-Group ministry projects is </a:t>
            </a:r>
            <a:r>
              <a:rPr lang="en-US" sz="3200" b="1" u="sng" dirty="0">
                <a:solidFill>
                  <a:srgbClr val="79BE30"/>
                </a:solidFill>
              </a:rPr>
              <a:t>servant</a:t>
            </a:r>
            <a:r>
              <a:rPr lang="en-US" sz="3200" b="1" dirty="0">
                <a:solidFill>
                  <a:srgbClr val="79BE30"/>
                </a:solidFill>
              </a:rPr>
              <a:t> </a:t>
            </a:r>
            <a:r>
              <a:rPr lang="en-US" sz="3200" b="1" u="sng" dirty="0">
                <a:solidFill>
                  <a:srgbClr val="79BE30"/>
                </a:solidFill>
              </a:rPr>
              <a:t>evangelism</a:t>
            </a:r>
            <a:r>
              <a:rPr lang="en-US" sz="3200" b="1" dirty="0"/>
              <a:t>.</a:t>
            </a:r>
          </a:p>
        </p:txBody>
      </p:sp>
    </p:spTree>
    <p:extLst>
      <p:ext uri="{BB962C8B-B14F-4D97-AF65-F5344CB8AC3E}">
        <p14:creationId xmlns:p14="http://schemas.microsoft.com/office/powerpoint/2010/main" val="33653320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49" y="408680"/>
            <a:ext cx="4046270" cy="1449149"/>
          </a:xfrm>
        </p:spPr>
        <p:txBody>
          <a:bodyPr/>
          <a:lstStyle/>
          <a:p>
            <a:r>
              <a:rPr lang="en-US" sz="4000" b="1" dirty="0"/>
              <a:t>THE REVIVE</a:t>
            </a:r>
            <a:br>
              <a:rPr lang="en-US" sz="4000" b="1" dirty="0"/>
            </a:br>
            <a:r>
              <a:rPr lang="en-US" sz="4000" b="1" dirty="0"/>
              <a:t>BIBLE NT</a:t>
            </a:r>
          </a:p>
        </p:txBody>
      </p:sp>
      <p:sp>
        <p:nvSpPr>
          <p:cNvPr id="4" name="Text Placeholder 3"/>
          <p:cNvSpPr>
            <a:spLocks noGrp="1"/>
          </p:cNvSpPr>
          <p:nvPr>
            <p:ph type="body" sz="half" idx="2"/>
          </p:nvPr>
        </p:nvSpPr>
        <p:spPr>
          <a:xfrm>
            <a:off x="141811" y="2444992"/>
            <a:ext cx="3820589" cy="3270007"/>
          </a:xfrm>
        </p:spPr>
        <p:txBody>
          <a:bodyPr>
            <a:noAutofit/>
          </a:bodyPr>
          <a:lstStyle/>
          <a:p>
            <a:pPr algn="ctr">
              <a:lnSpc>
                <a:spcPct val="110000"/>
              </a:lnSpc>
              <a:buClr>
                <a:schemeClr val="bg1"/>
              </a:buClr>
            </a:pPr>
            <a:r>
              <a:rPr lang="en-US" sz="3600" dirty="0">
                <a:solidFill>
                  <a:srgbClr val="FFFFFF"/>
                </a:solidFill>
              </a:rPr>
              <a:t>A practical tool </a:t>
            </a:r>
          </a:p>
          <a:p>
            <a:pPr algn="ctr">
              <a:lnSpc>
                <a:spcPct val="110000"/>
              </a:lnSpc>
              <a:buClr>
                <a:schemeClr val="bg1"/>
              </a:buClr>
            </a:pPr>
            <a:r>
              <a:rPr lang="en-US" sz="3600" dirty="0">
                <a:solidFill>
                  <a:srgbClr val="FFFFFF"/>
                </a:solidFill>
              </a:rPr>
              <a:t>for sharing </a:t>
            </a:r>
          </a:p>
          <a:p>
            <a:pPr algn="ctr">
              <a:lnSpc>
                <a:spcPct val="110000"/>
              </a:lnSpc>
              <a:buClr>
                <a:schemeClr val="bg1"/>
              </a:buClr>
            </a:pPr>
            <a:r>
              <a:rPr lang="en-US" sz="3600" dirty="0">
                <a:solidFill>
                  <a:srgbClr val="FFFFFF"/>
                </a:solidFill>
              </a:rPr>
              <a:t>the Gospel.</a:t>
            </a:r>
          </a:p>
          <a:p>
            <a:pPr algn="ctr">
              <a:lnSpc>
                <a:spcPct val="110000"/>
              </a:lnSpc>
              <a:buClr>
                <a:schemeClr val="bg1"/>
              </a:buClr>
            </a:pPr>
            <a:endParaRPr lang="en-US" sz="1600" dirty="0">
              <a:solidFill>
                <a:srgbClr val="FFFFFF"/>
              </a:solidFill>
            </a:endParaRPr>
          </a:p>
          <a:p>
            <a:pPr algn="ctr">
              <a:lnSpc>
                <a:spcPct val="110000"/>
              </a:lnSpc>
              <a:buClr>
                <a:schemeClr val="bg1"/>
              </a:buClr>
            </a:pPr>
            <a:r>
              <a:rPr lang="en-US" sz="2400" b="1" dirty="0" err="1">
                <a:solidFill>
                  <a:srgbClr val="FFFFFF"/>
                </a:solidFill>
              </a:rPr>
              <a:t>www.lifebiblestudy.com</a:t>
            </a:r>
            <a:endParaRPr lang="en-US" sz="2400" b="1" dirty="0">
              <a:solidFill>
                <a:srgbClr val="FFFFFF"/>
              </a:solidFill>
            </a:endParaRPr>
          </a:p>
        </p:txBody>
      </p:sp>
      <p:pic>
        <p:nvPicPr>
          <p:cNvPr id="7" name="Picture 2" descr="PROJECT 52">
            <a:extLst>
              <a:ext uri="{FF2B5EF4-FFF2-40B4-BE49-F238E27FC236}">
                <a16:creationId xmlns:a16="http://schemas.microsoft.com/office/drawing/2014/main" id="{16897D30-9AD0-354E-AFAF-1ED02303B0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52245"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327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659924" y="-361460"/>
            <a:ext cx="4445000" cy="6076460"/>
          </a:xfrm>
          <a:prstGeom prst="rect">
            <a:avLst/>
          </a:prstGeom>
          <a:ln w="12700" cap="sq" cmpd="sng">
            <a:solidFill>
              <a:srgbClr val="79BE30"/>
            </a:solidFill>
            <a:prstDash val="solid"/>
            <a:miter lim="800000"/>
          </a:ln>
          <a:effectLst/>
        </p:spPr>
      </p:pic>
      <p:sp>
        <p:nvSpPr>
          <p:cNvPr id="7" name="Text Placeholder 6"/>
          <p:cNvSpPr>
            <a:spLocks noGrp="1"/>
          </p:cNvSpPr>
          <p:nvPr>
            <p:ph type="body" sz="half" idx="2"/>
          </p:nvPr>
        </p:nvSpPr>
        <p:spPr>
          <a:xfrm>
            <a:off x="169702" y="2409372"/>
            <a:ext cx="3932849" cy="2689506"/>
          </a:xfrm>
        </p:spPr>
        <p:txBody>
          <a:bodyPr>
            <a:normAutofit/>
          </a:bodyPr>
          <a:lstStyle/>
          <a:p>
            <a:pPr algn="ctr"/>
            <a:r>
              <a:rPr lang="en-US" sz="3600" dirty="0"/>
              <a:t>Another tool for sharing the Gospel through </a:t>
            </a:r>
            <a:br>
              <a:rPr lang="en-US" sz="3600" dirty="0"/>
            </a:br>
            <a:r>
              <a:rPr lang="en-US" sz="3600" dirty="0"/>
              <a:t>D-Life Online.</a:t>
            </a:r>
          </a:p>
        </p:txBody>
      </p:sp>
      <p:sp>
        <p:nvSpPr>
          <p:cNvPr id="6" name="Title 1"/>
          <p:cNvSpPr>
            <a:spLocks noGrp="1"/>
          </p:cNvSpPr>
          <p:nvPr>
            <p:ph type="title"/>
          </p:nvPr>
        </p:nvSpPr>
        <p:spPr>
          <a:xfrm>
            <a:off x="160930" y="292519"/>
            <a:ext cx="4220308" cy="1331269"/>
          </a:xfrm>
        </p:spPr>
        <p:txBody>
          <a:bodyPr/>
          <a:lstStyle/>
          <a:p>
            <a:r>
              <a:rPr lang="en-US" sz="4000" b="1" dirty="0"/>
              <a:t>“THE GOSPEL” </a:t>
            </a:r>
            <a:r>
              <a:rPr lang="en-US" sz="3200" b="1" dirty="0"/>
              <a:t>ON D-LIFE ONLINE</a:t>
            </a:r>
            <a:endParaRPr lang="en-US" sz="4000" b="1" dirty="0"/>
          </a:p>
        </p:txBody>
      </p:sp>
    </p:spTree>
    <p:extLst>
      <p:ext uri="{BB962C8B-B14F-4D97-AF65-F5344CB8AC3E}">
        <p14:creationId xmlns:p14="http://schemas.microsoft.com/office/powerpoint/2010/main" val="30357580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8400F-50D3-B549-A9D7-B326D9169F6E}"/>
              </a:ext>
            </a:extLst>
          </p:cNvPr>
          <p:cNvSpPr/>
          <p:nvPr/>
        </p:nvSpPr>
        <p:spPr>
          <a:xfrm>
            <a:off x="1066800" y="1980337"/>
            <a:ext cx="7010400" cy="1754326"/>
          </a:xfrm>
          <a:prstGeom prst="rect">
            <a:avLst/>
          </a:prstGeom>
        </p:spPr>
        <p:txBody>
          <a:bodyPr wrap="square">
            <a:spAutoFit/>
          </a:bodyPr>
          <a:lstStyle/>
          <a:p>
            <a:pPr algn="ctr"/>
            <a:r>
              <a:rPr lang="en-US" sz="3600" dirty="0">
                <a:latin typeface="Arial" panose="020B0604020202020204" pitchFamily="34" charset="0"/>
                <a:ea typeface="MS PGothic" panose="020B0600070205080204" pitchFamily="34" charset="-128"/>
                <a:cs typeface="Times New Roman" panose="02020603050405020304" pitchFamily="18" charset="0"/>
              </a:rPr>
              <a:t>When you lead others to Christ, try to </a:t>
            </a:r>
            <a:r>
              <a:rPr lang="en-US" sz="3600" b="1"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immediately</a:t>
            </a:r>
            <a:r>
              <a:rPr lang="en-US" sz="3600" dirty="0">
                <a:latin typeface="Arial" panose="020B0604020202020204" pitchFamily="34" charset="0"/>
                <a:ea typeface="MS PGothic" panose="020B0600070205080204" pitchFamily="34" charset="-128"/>
                <a:cs typeface="Times New Roman" panose="02020603050405020304" pitchFamily="18" charset="0"/>
              </a:rPr>
              <a:t> connect them with a D-Group. </a:t>
            </a:r>
            <a:endParaRPr lang="en-US" sz="3600" dirty="0"/>
          </a:p>
        </p:txBody>
      </p:sp>
    </p:spTree>
    <p:extLst>
      <p:ext uri="{BB962C8B-B14F-4D97-AF65-F5344CB8AC3E}">
        <p14:creationId xmlns:p14="http://schemas.microsoft.com/office/powerpoint/2010/main" val="35954344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42537" y="2350638"/>
            <a:ext cx="8458926" cy="2969285"/>
          </a:xfrm>
        </p:spPr>
        <p:txBody>
          <a:bodyPr>
            <a:noAutofit/>
          </a:bodyPr>
          <a:lstStyle/>
          <a:p>
            <a:pPr>
              <a:spcBef>
                <a:spcPts val="1200"/>
              </a:spcBef>
            </a:pPr>
            <a:r>
              <a:rPr lang="en-US" sz="3200" dirty="0">
                <a:solidFill>
                  <a:srgbClr val="000000"/>
                </a:solidFill>
              </a:rPr>
              <a:t>The 3-fold purpose of a D-Group is to </a:t>
            </a:r>
            <a:r>
              <a:rPr lang="en-US" sz="3200" b="1" u="sng" dirty="0">
                <a:solidFill>
                  <a:srgbClr val="79BE30"/>
                </a:solidFill>
              </a:rPr>
              <a:t>grow</a:t>
            </a:r>
            <a:r>
              <a:rPr lang="en-US" sz="3200" dirty="0">
                <a:solidFill>
                  <a:srgbClr val="000000"/>
                </a:solidFill>
              </a:rPr>
              <a:t> in spiritual maturity, to </a:t>
            </a:r>
            <a:r>
              <a:rPr lang="en-US" sz="3200" b="1" u="sng" dirty="0">
                <a:solidFill>
                  <a:srgbClr val="79BE30"/>
                </a:solidFill>
              </a:rPr>
              <a:t>serve</a:t>
            </a:r>
            <a:r>
              <a:rPr lang="en-US" sz="3200" dirty="0">
                <a:solidFill>
                  <a:srgbClr val="000000"/>
                </a:solidFill>
              </a:rPr>
              <a:t> in missional ministry, and to </a:t>
            </a:r>
            <a:r>
              <a:rPr lang="en-US" sz="3200" b="1" u="sng" dirty="0">
                <a:solidFill>
                  <a:srgbClr val="79BE30"/>
                </a:solidFill>
              </a:rPr>
              <a:t>reproduce</a:t>
            </a:r>
            <a:r>
              <a:rPr lang="en-US" sz="3200" dirty="0">
                <a:solidFill>
                  <a:srgbClr val="000000"/>
                </a:solidFill>
              </a:rPr>
              <a:t> disciple makers.</a:t>
            </a:r>
            <a:br>
              <a:rPr lang="en-US" sz="3200" dirty="0">
                <a:solidFill>
                  <a:srgbClr val="000000"/>
                </a:solidFill>
              </a:rPr>
            </a:br>
            <a:endParaRPr lang="en-US" sz="1100" dirty="0">
              <a:solidFill>
                <a:srgbClr val="000000"/>
              </a:solidFill>
            </a:endParaRPr>
          </a:p>
          <a:p>
            <a:pPr>
              <a:spcBef>
                <a:spcPts val="1200"/>
              </a:spcBef>
            </a:pPr>
            <a:r>
              <a:rPr lang="en-US" sz="3200" dirty="0">
                <a:solidFill>
                  <a:srgbClr val="000000"/>
                </a:solidFill>
              </a:rPr>
              <a:t>Lead your group to </a:t>
            </a:r>
            <a:r>
              <a:rPr lang="en-US" sz="3200" b="1" u="sng" dirty="0">
                <a:solidFill>
                  <a:srgbClr val="79BE30"/>
                </a:solidFill>
              </a:rPr>
              <a:t>plan</a:t>
            </a:r>
            <a:r>
              <a:rPr lang="en-US" sz="3200" dirty="0">
                <a:solidFill>
                  <a:srgbClr val="000000"/>
                </a:solidFill>
              </a:rPr>
              <a:t> meaningful ministry projects.</a:t>
            </a:r>
            <a:br>
              <a:rPr lang="en-US" sz="3200" dirty="0">
                <a:solidFill>
                  <a:srgbClr val="000000"/>
                </a:solidFill>
              </a:rPr>
            </a:br>
            <a:endParaRPr lang="en-US" sz="1200" dirty="0">
              <a:solidFill>
                <a:srgbClr val="000000"/>
              </a:solidFill>
            </a:endParaRP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333103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085953" y="2425556"/>
            <a:ext cx="6972094" cy="2584594"/>
          </a:xfrm>
        </p:spPr>
        <p:txBody>
          <a:bodyPr>
            <a:noAutofit/>
          </a:bodyPr>
          <a:lstStyle/>
          <a:p>
            <a:pPr>
              <a:spcBef>
                <a:spcPts val="1200"/>
              </a:spcBef>
            </a:pPr>
            <a:r>
              <a:rPr lang="en-US" sz="3200" dirty="0">
                <a:solidFill>
                  <a:srgbClr val="000000"/>
                </a:solidFill>
              </a:rPr>
              <a:t>Lead your group to </a:t>
            </a:r>
            <a:r>
              <a:rPr lang="en-US" sz="3200" b="1" u="sng" dirty="0">
                <a:solidFill>
                  <a:srgbClr val="79BE30"/>
                </a:solidFill>
              </a:rPr>
              <a:t>go</a:t>
            </a:r>
            <a:r>
              <a:rPr lang="en-US" sz="3200" dirty="0">
                <a:solidFill>
                  <a:srgbClr val="000000"/>
                </a:solidFill>
              </a:rPr>
              <a:t> out and </a:t>
            </a:r>
            <a:r>
              <a:rPr lang="en-US" sz="3200" b="1" u="sng" dirty="0">
                <a:solidFill>
                  <a:srgbClr val="79BE30"/>
                </a:solidFill>
              </a:rPr>
              <a:t>do</a:t>
            </a:r>
            <a:r>
              <a:rPr lang="en-US" sz="3200" dirty="0">
                <a:solidFill>
                  <a:srgbClr val="000000"/>
                </a:solidFill>
              </a:rPr>
              <a:t> meaningful ministry projects.</a:t>
            </a:r>
            <a:br>
              <a:rPr lang="en-US" sz="3200" dirty="0">
                <a:solidFill>
                  <a:srgbClr val="000000"/>
                </a:solidFill>
              </a:rPr>
            </a:br>
            <a:endParaRPr lang="en-US" sz="1050" dirty="0">
              <a:solidFill>
                <a:srgbClr val="000000"/>
              </a:solidFill>
            </a:endParaRPr>
          </a:p>
          <a:p>
            <a:pPr>
              <a:spcBef>
                <a:spcPts val="1200"/>
              </a:spcBef>
            </a:pPr>
            <a:r>
              <a:rPr lang="en-US" sz="3200" dirty="0">
                <a:solidFill>
                  <a:srgbClr val="000000"/>
                </a:solidFill>
              </a:rPr>
              <a:t>Lead your group to </a:t>
            </a:r>
            <a:r>
              <a:rPr lang="en-US" sz="3200" b="1" u="sng" dirty="0">
                <a:solidFill>
                  <a:srgbClr val="76BB51"/>
                </a:solidFill>
              </a:rPr>
              <a:t>practice</a:t>
            </a:r>
            <a:r>
              <a:rPr lang="en-US" sz="3200" dirty="0">
                <a:solidFill>
                  <a:srgbClr val="000000"/>
                </a:solidFill>
              </a:rPr>
              <a:t> “life up your eyes” evangelism.</a:t>
            </a:r>
          </a:p>
        </p:txBody>
      </p:sp>
      <p:sp>
        <p:nvSpPr>
          <p:cNvPr id="4" name="TextBox 3">
            <a:extLst>
              <a:ext uri="{FF2B5EF4-FFF2-40B4-BE49-F238E27FC236}">
                <a16:creationId xmlns:a16="http://schemas.microsoft.com/office/drawing/2014/main" id="{BDF1AADB-3E86-204D-B4B3-633896047878}"/>
              </a:ext>
            </a:extLst>
          </p:cNvPr>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8632192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80522"/>
            <a:ext cx="8229600" cy="1861131"/>
          </a:xfrm>
        </p:spPr>
        <p:txBody>
          <a:bodyPr>
            <a:noAutofit/>
          </a:bodyPr>
          <a:lstStyle/>
          <a:p>
            <a:pPr>
              <a:lnSpc>
                <a:spcPct val="110000"/>
              </a:lnSpc>
              <a:spcBef>
                <a:spcPts val="1200"/>
              </a:spcBef>
            </a:pPr>
            <a:r>
              <a:rPr lang="en-US" sz="3200" dirty="0">
                <a:solidFill>
                  <a:srgbClr val="000000"/>
                </a:solidFill>
              </a:rPr>
              <a:t>The minimum goal of every D-Group is to work together on </a:t>
            </a:r>
            <a:r>
              <a:rPr lang="en-US" sz="3200" b="1" u="sng" dirty="0">
                <a:solidFill>
                  <a:srgbClr val="79BE30"/>
                </a:solidFill>
              </a:rPr>
              <a:t>one</a:t>
            </a:r>
            <a:r>
              <a:rPr lang="en-US" sz="3200" dirty="0">
                <a:solidFill>
                  <a:srgbClr val="000000"/>
                </a:solidFill>
              </a:rPr>
              <a:t> community ministry and evangelism project every </a:t>
            </a:r>
            <a:r>
              <a:rPr lang="en-US" sz="3200" b="1" u="sng" dirty="0">
                <a:solidFill>
                  <a:srgbClr val="79BE30"/>
                </a:solidFill>
              </a:rPr>
              <a:t>two</a:t>
            </a:r>
            <a:r>
              <a:rPr lang="en-US" sz="3200" dirty="0">
                <a:solidFill>
                  <a:srgbClr val="000000"/>
                </a:solidFill>
              </a:rPr>
              <a:t> months.</a:t>
            </a:r>
          </a:p>
        </p:txBody>
      </p:sp>
    </p:spTree>
    <p:extLst>
      <p:ext uri="{BB962C8B-B14F-4D97-AF65-F5344CB8AC3E}">
        <p14:creationId xmlns:p14="http://schemas.microsoft.com/office/powerpoint/2010/main" val="14611050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70934"/>
            <a:ext cx="4114800" cy="4114800"/>
          </a:xfrm>
        </p:spPr>
      </p:pic>
      <p:sp>
        <p:nvSpPr>
          <p:cNvPr id="7" name="Title 1"/>
          <p:cNvSpPr>
            <a:spLocks noGrp="1"/>
          </p:cNvSpPr>
          <p:nvPr>
            <p:ph type="title"/>
          </p:nvPr>
        </p:nvSpPr>
        <p:spPr>
          <a:xfrm>
            <a:off x="4581769" y="666260"/>
            <a:ext cx="4474308" cy="2347849"/>
          </a:xfrm>
        </p:spPr>
        <p:txBody>
          <a:bodyPr/>
          <a:lstStyle/>
          <a:p>
            <a:pPr algn="ctr"/>
            <a:r>
              <a:rPr lang="en-US" b="1" dirty="0">
                <a:solidFill>
                  <a:srgbClr val="79BE30"/>
                </a:solidFill>
              </a:rPr>
              <a:t>The Multiplication</a:t>
            </a:r>
            <a:br>
              <a:rPr lang="en-US" b="1" dirty="0">
                <a:solidFill>
                  <a:srgbClr val="79BE30"/>
                </a:solidFill>
              </a:rPr>
            </a:br>
            <a:r>
              <a:rPr lang="en-US" b="1" dirty="0">
                <a:solidFill>
                  <a:srgbClr val="79BE30"/>
                </a:solidFill>
              </a:rPr>
              <a:t>of D-Life</a:t>
            </a:r>
          </a:p>
        </p:txBody>
      </p:sp>
      <p:sp>
        <p:nvSpPr>
          <p:cNvPr id="8" name="Text Placeholder 2"/>
          <p:cNvSpPr>
            <a:spLocks noGrp="1"/>
          </p:cNvSpPr>
          <p:nvPr>
            <p:ph type="body" sz="half" idx="2"/>
          </p:nvPr>
        </p:nvSpPr>
        <p:spPr>
          <a:xfrm>
            <a:off x="4581769" y="3303364"/>
            <a:ext cx="4474308" cy="774060"/>
          </a:xfrm>
        </p:spPr>
        <p:txBody>
          <a:bodyPr>
            <a:normAutofit/>
          </a:bodyPr>
          <a:lstStyle/>
          <a:p>
            <a:pPr algn="ctr"/>
            <a:r>
              <a:rPr lang="en-US" sz="4000" b="1" dirty="0">
                <a:solidFill>
                  <a:schemeClr val="tx1"/>
                </a:solidFill>
              </a:rPr>
              <a:t>2 Timothy 2:1-2</a:t>
            </a:r>
          </a:p>
        </p:txBody>
      </p:sp>
      <p:sp>
        <p:nvSpPr>
          <p:cNvPr id="9"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6</a:t>
            </a:r>
          </a:p>
        </p:txBody>
      </p:sp>
      <p:sp>
        <p:nvSpPr>
          <p:cNvPr id="2" name="TextBox 1">
            <a:extLst>
              <a:ext uri="{FF2B5EF4-FFF2-40B4-BE49-F238E27FC236}">
                <a16:creationId xmlns:a16="http://schemas.microsoft.com/office/drawing/2014/main" id="{0D3EC9E6-3B83-D1DF-BBBB-46D404828A14}"/>
              </a:ext>
            </a:extLst>
          </p:cNvPr>
          <p:cNvSpPr txBox="1"/>
          <p:nvPr/>
        </p:nvSpPr>
        <p:spPr>
          <a:xfrm>
            <a:off x="4454770" y="171939"/>
            <a:ext cx="4601308" cy="461665"/>
          </a:xfrm>
          <a:prstGeom prst="rect">
            <a:avLst/>
          </a:prstGeom>
          <a:noFill/>
        </p:spPr>
        <p:txBody>
          <a:bodyPr wrap="square" rtlCol="0">
            <a:spAutoFit/>
          </a:bodyPr>
          <a:lstStyle/>
          <a:p>
            <a:pPr algn="ctr"/>
            <a:r>
              <a:rPr lang="en-US" sz="2400" b="1" u="sng" dirty="0"/>
              <a:t>Disciple-Making Practice #5</a:t>
            </a:r>
          </a:p>
        </p:txBody>
      </p:sp>
    </p:spTree>
    <p:extLst>
      <p:ext uri="{BB962C8B-B14F-4D97-AF65-F5344CB8AC3E}">
        <p14:creationId xmlns:p14="http://schemas.microsoft.com/office/powerpoint/2010/main" val="194068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t>Matthew 4:19</a:t>
            </a:r>
          </a:p>
        </p:txBody>
      </p:sp>
      <p:sp>
        <p:nvSpPr>
          <p:cNvPr id="3" name="TextBox 2"/>
          <p:cNvSpPr txBox="1"/>
          <p:nvPr/>
        </p:nvSpPr>
        <p:spPr>
          <a:xfrm>
            <a:off x="1020751" y="2739934"/>
            <a:ext cx="7311501" cy="1219886"/>
          </a:xfrm>
          <a:prstGeom prst="rect">
            <a:avLst/>
          </a:prstGeom>
          <a:noFill/>
        </p:spPr>
        <p:txBody>
          <a:bodyPr wrap="square" rtlCol="0">
            <a:spAutoFit/>
          </a:bodyPr>
          <a:lstStyle/>
          <a:p>
            <a:pPr>
              <a:lnSpc>
                <a:spcPct val="120000"/>
              </a:lnSpc>
            </a:pPr>
            <a:r>
              <a:rPr lang="en-US" sz="3200" i="1" dirty="0"/>
              <a:t>He said to them, “Follow me, and I will make you </a:t>
            </a:r>
            <a:r>
              <a:rPr lang="en-US" sz="3200" b="1" i="1" u="sng" dirty="0">
                <a:solidFill>
                  <a:srgbClr val="79BE30"/>
                </a:solidFill>
              </a:rPr>
              <a:t>fishers of men</a:t>
            </a:r>
            <a:r>
              <a:rPr lang="en-US" sz="3200" i="1" dirty="0"/>
              <a:t>.”</a:t>
            </a:r>
          </a:p>
        </p:txBody>
      </p:sp>
    </p:spTree>
    <p:extLst>
      <p:ext uri="{BB962C8B-B14F-4D97-AF65-F5344CB8AC3E}">
        <p14:creationId xmlns:p14="http://schemas.microsoft.com/office/powerpoint/2010/main" val="7789753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1844722"/>
            <a:ext cx="8191500" cy="2025555"/>
          </a:xfrm>
          <a:prstGeom prst="rect">
            <a:avLst/>
          </a:prstGeom>
          <a:noFill/>
        </p:spPr>
        <p:txBody>
          <a:bodyPr wrap="square" rtlCol="0">
            <a:spAutoFit/>
          </a:bodyPr>
          <a:lstStyle/>
          <a:p>
            <a:pPr algn="ctr">
              <a:lnSpc>
                <a:spcPct val="120000"/>
              </a:lnSpc>
            </a:pPr>
            <a:r>
              <a:rPr lang="en-US" sz="3600" dirty="0"/>
              <a:t>The Kingdom principle of multiplying disciples is the most </a:t>
            </a:r>
            <a:r>
              <a:rPr lang="en-US" sz="3600" b="1" dirty="0">
                <a:solidFill>
                  <a:srgbClr val="79BE30"/>
                </a:solidFill>
              </a:rPr>
              <a:t>necessary</a:t>
            </a:r>
            <a:r>
              <a:rPr lang="en-US" sz="3600" dirty="0"/>
              <a:t> and </a:t>
            </a:r>
            <a:r>
              <a:rPr lang="en-US" sz="3600" b="1" dirty="0">
                <a:solidFill>
                  <a:srgbClr val="79BE30"/>
                </a:solidFill>
              </a:rPr>
              <a:t>neglected</a:t>
            </a:r>
            <a:r>
              <a:rPr lang="en-US" sz="3600" dirty="0"/>
              <a:t> practice of disciple-making.</a:t>
            </a:r>
          </a:p>
        </p:txBody>
      </p:sp>
    </p:spTree>
    <p:extLst>
      <p:ext uri="{BB962C8B-B14F-4D97-AF65-F5344CB8AC3E}">
        <p14:creationId xmlns:p14="http://schemas.microsoft.com/office/powerpoint/2010/main" val="21399854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279693"/>
            <a:ext cx="8340412" cy="2733056"/>
          </a:xfrm>
          <a:prstGeom prst="rect">
            <a:avLst/>
          </a:prstGeom>
          <a:noFill/>
        </p:spPr>
        <p:txBody>
          <a:bodyPr wrap="square" rtlCol="0">
            <a:spAutoFit/>
          </a:bodyPr>
          <a:lstStyle/>
          <a:p>
            <a:pPr algn="ctr">
              <a:lnSpc>
                <a:spcPct val="120000"/>
              </a:lnSpc>
            </a:pPr>
            <a:r>
              <a:rPr lang="en-US" sz="3600" dirty="0"/>
              <a:t>Disciple-making requires the </a:t>
            </a:r>
            <a:r>
              <a:rPr lang="en-US" sz="3600" b="1" u="sng" dirty="0">
                <a:solidFill>
                  <a:srgbClr val="79BE30"/>
                </a:solidFill>
              </a:rPr>
              <a:t>multiplication</a:t>
            </a:r>
            <a:r>
              <a:rPr lang="en-US" sz="3600" dirty="0"/>
              <a:t> of disciples; </a:t>
            </a:r>
            <a:br>
              <a:rPr lang="en-US" sz="3600" dirty="0"/>
            </a:br>
            <a:r>
              <a:rPr lang="en-US" sz="3600" dirty="0"/>
              <a:t>apart from multiplication there </a:t>
            </a:r>
            <a:br>
              <a:rPr lang="en-US" sz="3600" dirty="0"/>
            </a:br>
            <a:r>
              <a:rPr lang="en-US" sz="3600" dirty="0"/>
              <a:t>is no real discipleship.</a:t>
            </a:r>
            <a:endParaRPr lang="en-US" sz="4000" dirty="0"/>
          </a:p>
        </p:txBody>
      </p:sp>
    </p:spTree>
    <p:extLst>
      <p:ext uri="{BB962C8B-B14F-4D97-AF65-F5344CB8AC3E}">
        <p14:creationId xmlns:p14="http://schemas.microsoft.com/office/powerpoint/2010/main" val="21593572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24384"/>
            <a:ext cx="8229600" cy="952500"/>
          </a:xfrm>
        </p:spPr>
        <p:txBody>
          <a:bodyPr/>
          <a:lstStyle/>
          <a:p>
            <a:r>
              <a:rPr lang="en-US" b="1" dirty="0"/>
              <a:t>2 Timothy 2:1-2</a:t>
            </a:r>
          </a:p>
        </p:txBody>
      </p:sp>
      <p:sp>
        <p:nvSpPr>
          <p:cNvPr id="3" name="TextBox 2"/>
          <p:cNvSpPr txBox="1"/>
          <p:nvPr/>
        </p:nvSpPr>
        <p:spPr>
          <a:xfrm>
            <a:off x="555744" y="2297937"/>
            <a:ext cx="8032512" cy="2992679"/>
          </a:xfrm>
          <a:prstGeom prst="rect">
            <a:avLst/>
          </a:prstGeom>
          <a:noFill/>
        </p:spPr>
        <p:txBody>
          <a:bodyPr wrap="square" rtlCol="0">
            <a:spAutoFit/>
          </a:bodyPr>
          <a:lstStyle/>
          <a:p>
            <a:pPr>
              <a:lnSpc>
                <a:spcPct val="120000"/>
              </a:lnSpc>
            </a:pPr>
            <a:r>
              <a:rPr lang="en-US" sz="3200" i="1" dirty="0"/>
              <a:t>You then, my child, be strengthened by the grace that is in Christ Jesus, and what you have heard from me in the presence of many witnesses entrust to faithful men who will be able to teach others also. </a:t>
            </a:r>
            <a:endParaRPr lang="en-US" sz="3200" dirty="0"/>
          </a:p>
        </p:txBody>
      </p:sp>
    </p:spTree>
    <p:extLst>
      <p:ext uri="{BB962C8B-B14F-4D97-AF65-F5344CB8AC3E}">
        <p14:creationId xmlns:p14="http://schemas.microsoft.com/office/powerpoint/2010/main" val="35015752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025"/>
            <a:ext cx="8229600" cy="952500"/>
          </a:xfrm>
        </p:spPr>
        <p:txBody>
          <a:bodyPr/>
          <a:lstStyle/>
          <a:p>
            <a:pPr marL="742950" indent="-742950" algn="l">
              <a:buFont typeface="+mj-lt"/>
              <a:buAutoNum type="arabicPeriod"/>
            </a:pPr>
            <a:r>
              <a:rPr lang="en-US" sz="4000" b="1" dirty="0"/>
              <a:t>Multiplication is </a:t>
            </a:r>
            <a:r>
              <a:rPr lang="en-US" sz="4000" b="1" u="sng" dirty="0"/>
              <a:t>empowered</a:t>
            </a:r>
            <a:r>
              <a:rPr lang="en-US" sz="4000" dirty="0"/>
              <a:t>.</a:t>
            </a:r>
          </a:p>
        </p:txBody>
      </p:sp>
      <p:sp>
        <p:nvSpPr>
          <p:cNvPr id="3" name="TextBox 2"/>
          <p:cNvSpPr txBox="1"/>
          <p:nvPr/>
        </p:nvSpPr>
        <p:spPr>
          <a:xfrm>
            <a:off x="457200" y="2668017"/>
            <a:ext cx="8229600" cy="1257780"/>
          </a:xfrm>
          <a:prstGeom prst="rect">
            <a:avLst/>
          </a:prstGeom>
          <a:noFill/>
        </p:spPr>
        <p:txBody>
          <a:bodyPr wrap="square" rtlCol="0">
            <a:spAutoFit/>
          </a:bodyPr>
          <a:lstStyle/>
          <a:p>
            <a:pPr algn="ctr">
              <a:lnSpc>
                <a:spcPct val="120000"/>
              </a:lnSpc>
            </a:pPr>
            <a:r>
              <a:rPr lang="en-US" sz="3200" dirty="0"/>
              <a:t>We can be filled with </a:t>
            </a:r>
            <a:r>
              <a:rPr lang="en-US" sz="3200" b="1" dirty="0">
                <a:solidFill>
                  <a:srgbClr val="79BE30"/>
                </a:solidFill>
              </a:rPr>
              <a:t>dynamite-like power </a:t>
            </a:r>
            <a:r>
              <a:rPr lang="en-US" sz="3200" dirty="0"/>
              <a:t>for the purpose of multiplying disciples.</a:t>
            </a:r>
          </a:p>
        </p:txBody>
      </p:sp>
    </p:spTree>
    <p:extLst>
      <p:ext uri="{BB962C8B-B14F-4D97-AF65-F5344CB8AC3E}">
        <p14:creationId xmlns:p14="http://schemas.microsoft.com/office/powerpoint/2010/main" val="14755855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532085"/>
            <a:ext cx="8229600" cy="1257780"/>
          </a:xfrm>
          <a:prstGeom prst="rect">
            <a:avLst/>
          </a:prstGeom>
          <a:noFill/>
        </p:spPr>
        <p:txBody>
          <a:bodyPr wrap="square" rtlCol="0">
            <a:spAutoFit/>
          </a:bodyPr>
          <a:lstStyle/>
          <a:p>
            <a:pPr algn="ctr">
              <a:lnSpc>
                <a:spcPct val="120000"/>
              </a:lnSpc>
            </a:pPr>
            <a:r>
              <a:rPr lang="en-US" sz="3200" dirty="0"/>
              <a:t>Multiplication is </a:t>
            </a:r>
            <a:r>
              <a:rPr lang="en-US" sz="3200" b="1" dirty="0">
                <a:solidFill>
                  <a:srgbClr val="79BE30"/>
                </a:solidFill>
              </a:rPr>
              <a:t>God’s plan</a:t>
            </a:r>
            <a:br>
              <a:rPr lang="en-US" sz="3200" dirty="0"/>
            </a:br>
            <a:r>
              <a:rPr lang="en-US" sz="3200" dirty="0"/>
              <a:t>for how His kingdom is to grow.</a:t>
            </a:r>
          </a:p>
        </p:txBody>
      </p:sp>
      <p:sp>
        <p:nvSpPr>
          <p:cNvPr id="5" name="Title 1"/>
          <p:cNvSpPr>
            <a:spLocks noGrp="1"/>
          </p:cNvSpPr>
          <p:nvPr>
            <p:ph type="title"/>
          </p:nvPr>
        </p:nvSpPr>
        <p:spPr>
          <a:xfrm>
            <a:off x="793816" y="361025"/>
            <a:ext cx="7556368" cy="952500"/>
          </a:xfrm>
        </p:spPr>
        <p:txBody>
          <a:bodyPr/>
          <a:lstStyle/>
          <a:p>
            <a:pPr marL="742950" indent="-742950" algn="l">
              <a:buFont typeface="+mj-lt"/>
              <a:buAutoNum type="arabicPeriod" startAt="2"/>
            </a:pPr>
            <a:r>
              <a:rPr lang="en-US" sz="4000" b="1" dirty="0"/>
              <a:t>Multiplication is </a:t>
            </a:r>
            <a:r>
              <a:rPr lang="en-US" sz="4000" b="1" u="sng" dirty="0"/>
              <a:t>explained</a:t>
            </a:r>
            <a:r>
              <a:rPr lang="en-US" sz="4000" dirty="0"/>
              <a:t>.</a:t>
            </a:r>
          </a:p>
        </p:txBody>
      </p:sp>
    </p:spTree>
    <p:extLst>
      <p:ext uri="{BB962C8B-B14F-4D97-AF65-F5344CB8AC3E}">
        <p14:creationId xmlns:p14="http://schemas.microsoft.com/office/powerpoint/2010/main" val="4039443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10" y="453691"/>
            <a:ext cx="8229600" cy="952500"/>
          </a:xfrm>
        </p:spPr>
        <p:txBody>
          <a:bodyPr/>
          <a:lstStyle/>
          <a:p>
            <a:r>
              <a:rPr lang="en-US" sz="4000" b="1" dirty="0"/>
              <a:t>The </a:t>
            </a:r>
            <a:r>
              <a:rPr lang="en-US" sz="4000" b="1" u="sng" dirty="0"/>
              <a:t>Simple</a:t>
            </a:r>
            <a:r>
              <a:rPr lang="en-US" sz="4000" b="1" dirty="0"/>
              <a:t> Plan</a:t>
            </a:r>
          </a:p>
        </p:txBody>
      </p:sp>
      <p:pic>
        <p:nvPicPr>
          <p:cNvPr id="7" name="Content Placeholder 6" descr="multiplication.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927" b="1927"/>
          <a:stretch>
            <a:fillRect/>
          </a:stretch>
        </p:blipFill>
        <p:spPr>
          <a:xfrm>
            <a:off x="172810" y="2262712"/>
            <a:ext cx="4031414" cy="2700057"/>
          </a:xfrm>
          <a:prstGeom prst="rect">
            <a:avLst/>
          </a:prstGeom>
          <a:ln w="19050" cap="sq" cmpd="sng">
            <a:solidFill>
              <a:srgbClr val="80B606"/>
            </a:solidFill>
            <a:prstDash val="solid"/>
            <a:miter lim="800000"/>
          </a:ln>
          <a:effectLst/>
        </p:spPr>
      </p:pic>
      <p:sp>
        <p:nvSpPr>
          <p:cNvPr id="6" name="Content Placeholder 5"/>
          <p:cNvSpPr>
            <a:spLocks noGrp="1"/>
          </p:cNvSpPr>
          <p:nvPr>
            <p:ph sz="quarter" idx="4"/>
          </p:nvPr>
        </p:nvSpPr>
        <p:spPr>
          <a:xfrm>
            <a:off x="4319113" y="2407952"/>
            <a:ext cx="4310193" cy="2409576"/>
          </a:xfrm>
        </p:spPr>
        <p:txBody>
          <a:bodyPr>
            <a:normAutofit fontScale="92500" lnSpcReduction="10000"/>
          </a:bodyPr>
          <a:lstStyle/>
          <a:p>
            <a:pPr>
              <a:lnSpc>
                <a:spcPct val="120000"/>
              </a:lnSpc>
            </a:pPr>
            <a:r>
              <a:rPr lang="en-US" sz="3200" dirty="0">
                <a:solidFill>
                  <a:srgbClr val="000000"/>
                </a:solidFill>
              </a:rPr>
              <a:t>Every D-Group multiplies </a:t>
            </a:r>
            <a:r>
              <a:rPr lang="en-US" sz="3200" b="1" u="sng" dirty="0">
                <a:solidFill>
                  <a:srgbClr val="79BE30"/>
                </a:solidFill>
              </a:rPr>
              <a:t>yearly</a:t>
            </a:r>
            <a:r>
              <a:rPr lang="en-US" sz="3200" dirty="0">
                <a:solidFill>
                  <a:srgbClr val="000000"/>
                </a:solidFill>
              </a:rPr>
              <a:t>.</a:t>
            </a:r>
          </a:p>
          <a:p>
            <a:pPr>
              <a:lnSpc>
                <a:spcPct val="120000"/>
              </a:lnSpc>
            </a:pPr>
            <a:r>
              <a:rPr lang="en-US" sz="3200" dirty="0">
                <a:solidFill>
                  <a:srgbClr val="000000"/>
                </a:solidFill>
              </a:rPr>
              <a:t>Every D-Group has at least </a:t>
            </a:r>
            <a:r>
              <a:rPr lang="en-US" sz="3200" b="1" u="sng" dirty="0">
                <a:solidFill>
                  <a:srgbClr val="79BE30"/>
                </a:solidFill>
              </a:rPr>
              <a:t>three</a:t>
            </a:r>
            <a:r>
              <a:rPr lang="en-US" sz="3200" dirty="0">
                <a:solidFill>
                  <a:srgbClr val="000000"/>
                </a:solidFill>
              </a:rPr>
              <a:t> disciples.</a:t>
            </a:r>
          </a:p>
        </p:txBody>
      </p:sp>
    </p:spTree>
    <p:extLst>
      <p:ext uri="{BB962C8B-B14F-4D97-AF65-F5344CB8AC3E}">
        <p14:creationId xmlns:p14="http://schemas.microsoft.com/office/powerpoint/2010/main" val="18178176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
        <p:nvSpPr>
          <p:cNvPr id="3" name="Content Placeholder 2"/>
          <p:cNvSpPr>
            <a:spLocks noGrp="1"/>
          </p:cNvSpPr>
          <p:nvPr>
            <p:ph idx="1"/>
          </p:nvPr>
        </p:nvSpPr>
        <p:spPr>
          <a:xfrm>
            <a:off x="1469014" y="2337442"/>
            <a:ext cx="6088743" cy="2722641"/>
          </a:xfrm>
        </p:spPr>
        <p:txBody>
          <a:bodyPr>
            <a:normAutofit lnSpcReduction="10000"/>
          </a:bodyPr>
          <a:lstStyle/>
          <a:p>
            <a:r>
              <a:rPr lang="en-US" sz="3200" b="1" dirty="0">
                <a:solidFill>
                  <a:srgbClr val="79BE30"/>
                </a:solidFill>
              </a:rPr>
              <a:t>Y1</a:t>
            </a:r>
            <a:r>
              <a:rPr lang="en-US" sz="3200" b="1" dirty="0"/>
              <a:t> </a:t>
            </a:r>
            <a:r>
              <a:rPr lang="en-US" sz="3200" dirty="0">
                <a:solidFill>
                  <a:srgbClr val="000000"/>
                </a:solidFill>
              </a:rPr>
              <a:t>= 1 D-Group / 3 Others</a:t>
            </a:r>
          </a:p>
          <a:p>
            <a:r>
              <a:rPr lang="en-US" sz="3200" b="1" dirty="0">
                <a:solidFill>
                  <a:srgbClr val="79BE30"/>
                </a:solidFill>
              </a:rPr>
              <a:t>Y2</a:t>
            </a:r>
            <a:r>
              <a:rPr lang="en-US" sz="3200" b="1" dirty="0"/>
              <a:t> </a:t>
            </a:r>
            <a:r>
              <a:rPr lang="en-US" sz="3200" dirty="0">
                <a:solidFill>
                  <a:srgbClr val="000000"/>
                </a:solidFill>
              </a:rPr>
              <a:t>= 2 D-Groups / 6 Others</a:t>
            </a:r>
          </a:p>
          <a:p>
            <a:r>
              <a:rPr lang="en-US" sz="3200" b="1" dirty="0">
                <a:solidFill>
                  <a:srgbClr val="79BE30"/>
                </a:solidFill>
              </a:rPr>
              <a:t>Y3</a:t>
            </a:r>
            <a:r>
              <a:rPr lang="en-US" sz="3200" b="1" dirty="0"/>
              <a:t> </a:t>
            </a:r>
            <a:r>
              <a:rPr lang="en-US" sz="3200" dirty="0">
                <a:solidFill>
                  <a:srgbClr val="000000"/>
                </a:solidFill>
              </a:rPr>
              <a:t>= 4 D-Groups / 12 Others</a:t>
            </a:r>
          </a:p>
          <a:p>
            <a:r>
              <a:rPr lang="en-US" sz="3200" b="1" dirty="0">
                <a:solidFill>
                  <a:srgbClr val="79BE30"/>
                </a:solidFill>
              </a:rPr>
              <a:t>Y4</a:t>
            </a:r>
            <a:r>
              <a:rPr lang="en-US" sz="3200" b="1" dirty="0"/>
              <a:t> </a:t>
            </a:r>
            <a:r>
              <a:rPr lang="en-US" sz="3200" dirty="0">
                <a:solidFill>
                  <a:srgbClr val="000000"/>
                </a:solidFill>
              </a:rPr>
              <a:t>= 8 D-Groups / 24 Others</a:t>
            </a:r>
          </a:p>
          <a:p>
            <a:endParaRPr lang="en-US" dirty="0">
              <a:solidFill>
                <a:srgbClr val="000000"/>
              </a:solidFill>
            </a:endParaRPr>
          </a:p>
        </p:txBody>
      </p:sp>
    </p:spTree>
    <p:extLst>
      <p:ext uri="{BB962C8B-B14F-4D97-AF65-F5344CB8AC3E}">
        <p14:creationId xmlns:p14="http://schemas.microsoft.com/office/powerpoint/2010/main" val="41521251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482" y="2352815"/>
            <a:ext cx="8653035" cy="2722641"/>
          </a:xfrm>
          <a:ln>
            <a:noFill/>
          </a:ln>
        </p:spPr>
        <p:txBody>
          <a:bodyPr>
            <a:normAutofit lnSpcReduction="10000"/>
          </a:bodyPr>
          <a:lstStyle/>
          <a:p>
            <a:r>
              <a:rPr lang="en-US" sz="3200" b="1" dirty="0">
                <a:solidFill>
                  <a:srgbClr val="79BE30"/>
                </a:solidFill>
              </a:rPr>
              <a:t>Y05</a:t>
            </a:r>
            <a:r>
              <a:rPr lang="en-US" sz="3200" b="1" dirty="0"/>
              <a:t> </a:t>
            </a:r>
            <a:r>
              <a:rPr lang="en-US" sz="3200" dirty="0">
                <a:solidFill>
                  <a:srgbClr val="000000"/>
                </a:solidFill>
              </a:rPr>
              <a:t>= 16 D-Groups / 48 Others</a:t>
            </a:r>
          </a:p>
          <a:p>
            <a:r>
              <a:rPr lang="en-US" sz="3200" b="1" dirty="0">
                <a:solidFill>
                  <a:srgbClr val="79BE30"/>
                </a:solidFill>
              </a:rPr>
              <a:t>Y10</a:t>
            </a:r>
            <a:r>
              <a:rPr lang="en-US" sz="3200" b="1" dirty="0"/>
              <a:t> </a:t>
            </a:r>
            <a:r>
              <a:rPr lang="en-US" sz="3200" dirty="0">
                <a:solidFill>
                  <a:srgbClr val="000000"/>
                </a:solidFill>
              </a:rPr>
              <a:t>= 512 D-Groups / 1,536 Others</a:t>
            </a:r>
          </a:p>
          <a:p>
            <a:r>
              <a:rPr lang="en-US" sz="3200" b="1" dirty="0">
                <a:solidFill>
                  <a:srgbClr val="79BE30"/>
                </a:solidFill>
              </a:rPr>
              <a:t>Y20</a:t>
            </a:r>
            <a:r>
              <a:rPr lang="en-US" sz="3200" b="1" dirty="0"/>
              <a:t> </a:t>
            </a:r>
            <a:r>
              <a:rPr lang="en-US" sz="3200" dirty="0">
                <a:solidFill>
                  <a:srgbClr val="000000"/>
                </a:solidFill>
              </a:rPr>
              <a:t>= 524,228 D-Groups / 1,572,864 Others</a:t>
            </a:r>
          </a:p>
          <a:p>
            <a:r>
              <a:rPr lang="en-US" sz="3200" b="1" dirty="0">
                <a:solidFill>
                  <a:srgbClr val="79BE30"/>
                </a:solidFill>
              </a:rPr>
              <a:t>Y30</a:t>
            </a:r>
            <a:r>
              <a:rPr lang="en-US" sz="3200" b="1" dirty="0"/>
              <a:t> </a:t>
            </a:r>
            <a:r>
              <a:rPr lang="en-US" sz="3200" dirty="0">
                <a:solidFill>
                  <a:srgbClr val="000000"/>
                </a:solidFill>
              </a:rPr>
              <a:t>= 500M&lt; D-Groups / 1.5B&lt; Others</a:t>
            </a:r>
          </a:p>
        </p:txBody>
      </p:sp>
      <p:sp>
        <p:nvSpPr>
          <p:cNvPr id="5"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Tree>
    <p:extLst>
      <p:ext uri="{BB962C8B-B14F-4D97-AF65-F5344CB8AC3E}">
        <p14:creationId xmlns:p14="http://schemas.microsoft.com/office/powerpoint/2010/main" val="41621506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54" y="1430653"/>
            <a:ext cx="8606691" cy="4025717"/>
          </a:xfrm>
          <a:prstGeom prst="rect">
            <a:avLst/>
          </a:prstGeom>
        </p:spPr>
        <p:txBody>
          <a:bodyPr wrap="square">
            <a:spAutoFit/>
          </a:bodyPr>
          <a:lstStyle/>
          <a:p>
            <a:pPr algn="ctr">
              <a:lnSpc>
                <a:spcPct val="110000"/>
              </a:lnSpc>
            </a:pPr>
            <a:r>
              <a:rPr lang="en-US" sz="3600" dirty="0"/>
              <a:t>Wow! </a:t>
            </a:r>
            <a:r>
              <a:rPr lang="en-US" sz="3600" dirty="0">
                <a:solidFill>
                  <a:srgbClr val="000000"/>
                </a:solidFill>
              </a:rPr>
              <a:t>What if only </a:t>
            </a:r>
            <a:r>
              <a:rPr lang="en-US" sz="3600" b="1" u="sng" dirty="0">
                <a:solidFill>
                  <a:srgbClr val="79BE30"/>
                </a:solidFill>
              </a:rPr>
              <a:t>half</a:t>
            </a:r>
            <a:r>
              <a:rPr lang="en-US" sz="3600" dirty="0">
                <a:solidFill>
                  <a:srgbClr val="000000"/>
                </a:solidFill>
              </a:rPr>
              <a:t> </a:t>
            </a:r>
            <a:br>
              <a:rPr lang="en-US" sz="3600" dirty="0">
                <a:solidFill>
                  <a:srgbClr val="000000"/>
                </a:solidFill>
              </a:rPr>
            </a:br>
            <a:r>
              <a:rPr lang="en-US" sz="3600" dirty="0">
                <a:solidFill>
                  <a:srgbClr val="000000"/>
                </a:solidFill>
              </a:rPr>
              <a:t>of this happened?</a:t>
            </a:r>
          </a:p>
          <a:p>
            <a:pPr algn="ctr">
              <a:lnSpc>
                <a:spcPct val="110000"/>
              </a:lnSpc>
            </a:pPr>
            <a:endParaRPr lang="en-US" sz="3600" b="1" dirty="0">
              <a:solidFill>
                <a:srgbClr val="000000"/>
              </a:solidFill>
            </a:endParaRPr>
          </a:p>
          <a:p>
            <a:pPr algn="ctr">
              <a:lnSpc>
                <a:spcPct val="110000"/>
              </a:lnSpc>
            </a:pPr>
            <a:r>
              <a:rPr lang="en-US" sz="3600" b="1" dirty="0">
                <a:solidFill>
                  <a:srgbClr val="79BE30"/>
                </a:solidFill>
              </a:rPr>
              <a:t>Exponential kingdom growth </a:t>
            </a:r>
            <a:br>
              <a:rPr lang="en-US" sz="3600" b="1" dirty="0">
                <a:solidFill>
                  <a:srgbClr val="000000"/>
                </a:solidFill>
              </a:rPr>
            </a:br>
            <a:r>
              <a:rPr lang="en-US" sz="3600" dirty="0">
                <a:solidFill>
                  <a:srgbClr val="000000"/>
                </a:solidFill>
              </a:rPr>
              <a:t>is the ultimate result of </a:t>
            </a:r>
            <a:br>
              <a:rPr lang="en-US" sz="3600" dirty="0">
                <a:solidFill>
                  <a:srgbClr val="000000"/>
                </a:solidFill>
              </a:rPr>
            </a:br>
            <a:r>
              <a:rPr lang="en-US" sz="3600" dirty="0">
                <a:solidFill>
                  <a:srgbClr val="000000"/>
                </a:solidFill>
              </a:rPr>
              <a:t>multiplying disciples.</a:t>
            </a:r>
          </a:p>
          <a:p>
            <a:endParaRPr lang="en-US" dirty="0">
              <a:solidFill>
                <a:srgbClr val="000000"/>
              </a:solidFill>
            </a:endParaRPr>
          </a:p>
        </p:txBody>
      </p:sp>
    </p:spTree>
    <p:extLst>
      <p:ext uri="{BB962C8B-B14F-4D97-AF65-F5344CB8AC3E}">
        <p14:creationId xmlns:p14="http://schemas.microsoft.com/office/powerpoint/2010/main" val="4269999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9346" y="375539"/>
            <a:ext cx="7670808"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
        <p:nvSpPr>
          <p:cNvPr id="5" name="TextBox 4"/>
          <p:cNvSpPr txBox="1"/>
          <p:nvPr/>
        </p:nvSpPr>
        <p:spPr>
          <a:xfrm>
            <a:off x="644769" y="2560224"/>
            <a:ext cx="7815385" cy="1709186"/>
          </a:xfrm>
          <a:prstGeom prst="rect">
            <a:avLst/>
          </a:prstGeom>
          <a:noFill/>
        </p:spPr>
        <p:txBody>
          <a:bodyPr wrap="square" rtlCol="0">
            <a:spAutoFit/>
          </a:bodyPr>
          <a:lstStyle/>
          <a:p>
            <a:pPr algn="ctr">
              <a:lnSpc>
                <a:spcPct val="110000"/>
              </a:lnSpc>
            </a:pPr>
            <a:r>
              <a:rPr lang="en-US" sz="3200" dirty="0"/>
              <a:t>Paul had invested in Timothy. Now </a:t>
            </a:r>
            <a:br>
              <a:rPr lang="en-US" sz="3200" dirty="0"/>
            </a:br>
            <a:r>
              <a:rPr lang="en-US" sz="3200" dirty="0"/>
              <a:t>Timothy </a:t>
            </a:r>
            <a:r>
              <a:rPr lang="en-US" sz="3200" b="1" u="sng" dirty="0">
                <a:solidFill>
                  <a:srgbClr val="79BE30"/>
                </a:solidFill>
              </a:rPr>
              <a:t>must</a:t>
            </a:r>
            <a:r>
              <a:rPr lang="en-US" sz="3200" dirty="0"/>
              <a:t> invest in others for the </a:t>
            </a:r>
            <a:br>
              <a:rPr lang="en-US" sz="3200" dirty="0"/>
            </a:br>
            <a:r>
              <a:rPr lang="en-US" sz="3200" dirty="0"/>
              <a:t>disciple-making process to continue.</a:t>
            </a:r>
          </a:p>
        </p:txBody>
      </p:sp>
    </p:spTree>
    <p:extLst>
      <p:ext uri="{BB962C8B-B14F-4D97-AF65-F5344CB8AC3E}">
        <p14:creationId xmlns:p14="http://schemas.microsoft.com/office/powerpoint/2010/main" val="272581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a:p>
            <a:pPr>
              <a:lnSpc>
                <a:spcPct val="130000"/>
              </a:lnSpc>
            </a:pPr>
            <a:r>
              <a:rPr lang="en-US" sz="3600" b="1" dirty="0">
                <a:solidFill>
                  <a:srgbClr val="000000"/>
                </a:solidFill>
              </a:rPr>
              <a:t>It was Jesus’ </a:t>
            </a:r>
            <a:r>
              <a:rPr lang="en-US" sz="3600" b="1" u="sng" dirty="0">
                <a:solidFill>
                  <a:srgbClr val="76BB51"/>
                </a:solidFill>
              </a:rPr>
              <a:t>final</a:t>
            </a:r>
            <a:r>
              <a:rPr lang="en-US" sz="3600" b="1" dirty="0">
                <a:solidFill>
                  <a:srgbClr val="000000"/>
                </a:solidFill>
              </a:rPr>
              <a:t> command to His followers (Matthew 28:18-20).</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3359814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10925996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14615"/>
            <a:ext cx="8229600" cy="952500"/>
          </a:xfrm>
        </p:spPr>
        <p:txBody>
          <a:bodyPr/>
          <a:lstStyle/>
          <a:p>
            <a:r>
              <a:rPr lang="en-US" b="1" dirty="0"/>
              <a:t>2 Timothy 2:3-4</a:t>
            </a:r>
          </a:p>
        </p:txBody>
      </p:sp>
      <p:sp>
        <p:nvSpPr>
          <p:cNvPr id="5" name="TextBox 4"/>
          <p:cNvSpPr txBox="1"/>
          <p:nvPr/>
        </p:nvSpPr>
        <p:spPr>
          <a:xfrm>
            <a:off x="486507" y="2254571"/>
            <a:ext cx="8335107" cy="2733056"/>
          </a:xfrm>
          <a:prstGeom prst="rect">
            <a:avLst/>
          </a:prstGeom>
          <a:noFill/>
        </p:spPr>
        <p:txBody>
          <a:bodyPr wrap="square" rtlCol="0">
            <a:spAutoFit/>
          </a:bodyPr>
          <a:lstStyle/>
          <a:p>
            <a:pPr>
              <a:lnSpc>
                <a:spcPct val="120000"/>
              </a:lnSpc>
            </a:pPr>
            <a:r>
              <a:rPr lang="en-US" sz="3600" i="1" dirty="0"/>
              <a:t>Share in suffering as a </a:t>
            </a:r>
            <a:r>
              <a:rPr lang="en-US" sz="3600" b="1" i="1" u="sng" dirty="0">
                <a:solidFill>
                  <a:srgbClr val="79BE30"/>
                </a:solidFill>
              </a:rPr>
              <a:t>good soldier</a:t>
            </a:r>
            <a:r>
              <a:rPr lang="en-US" sz="3600" i="1" dirty="0"/>
              <a:t> of Christ Jesus. No soldier gets entangled in civilian pursuits, since his aim is to please the one who enlisted him</a:t>
            </a:r>
            <a:r>
              <a:rPr lang="en-US" sz="3600" dirty="0"/>
              <a:t>.</a:t>
            </a:r>
          </a:p>
        </p:txBody>
      </p:sp>
    </p:spTree>
    <p:extLst>
      <p:ext uri="{BB962C8B-B14F-4D97-AF65-F5344CB8AC3E}">
        <p14:creationId xmlns:p14="http://schemas.microsoft.com/office/powerpoint/2010/main" val="19938942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04846"/>
            <a:ext cx="8229600" cy="952500"/>
          </a:xfrm>
        </p:spPr>
        <p:txBody>
          <a:bodyPr/>
          <a:lstStyle/>
          <a:p>
            <a:r>
              <a:rPr lang="en-US" b="1" dirty="0"/>
              <a:t>2 Timothy 2:5</a:t>
            </a:r>
          </a:p>
        </p:txBody>
      </p:sp>
      <p:sp>
        <p:nvSpPr>
          <p:cNvPr id="5" name="TextBox 4"/>
          <p:cNvSpPr txBox="1"/>
          <p:nvPr/>
        </p:nvSpPr>
        <p:spPr>
          <a:xfrm>
            <a:off x="985678" y="2495826"/>
            <a:ext cx="7476435" cy="1403461"/>
          </a:xfrm>
          <a:prstGeom prst="rect">
            <a:avLst/>
          </a:prstGeom>
          <a:noFill/>
        </p:spPr>
        <p:txBody>
          <a:bodyPr wrap="square" rtlCol="0">
            <a:spAutoFit/>
          </a:bodyPr>
          <a:lstStyle/>
          <a:p>
            <a:pPr>
              <a:lnSpc>
                <a:spcPct val="120000"/>
              </a:lnSpc>
            </a:pPr>
            <a:r>
              <a:rPr lang="en-US" sz="3600" i="1" dirty="0"/>
              <a:t>An </a:t>
            </a:r>
            <a:r>
              <a:rPr lang="en-US" sz="3600" b="1" i="1" u="sng" dirty="0">
                <a:solidFill>
                  <a:srgbClr val="79BE30"/>
                </a:solidFill>
              </a:rPr>
              <a:t>athlete</a:t>
            </a:r>
            <a:r>
              <a:rPr lang="en-US" sz="3600" i="1" dirty="0"/>
              <a:t> is not crowned unless he competes according to the rules. </a:t>
            </a:r>
            <a:endParaRPr lang="en-US" sz="3600" dirty="0"/>
          </a:p>
        </p:txBody>
      </p:sp>
    </p:spTree>
    <p:extLst>
      <p:ext uri="{BB962C8B-B14F-4D97-AF65-F5344CB8AC3E}">
        <p14:creationId xmlns:p14="http://schemas.microsoft.com/office/powerpoint/2010/main" val="5644684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diligence</a:t>
            </a:r>
            <a:r>
              <a:rPr lang="en-US" sz="3200" b="1" dirty="0">
                <a:solidFill>
                  <a:srgbClr val="000000"/>
                </a:solidFill>
              </a:rPr>
              <a:t> of a farmer.</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2 Timothy 2:6-7</a:t>
            </a:r>
          </a:p>
        </p:txBody>
      </p:sp>
      <p:sp>
        <p:nvSpPr>
          <p:cNvPr id="5" name="TextBox 4"/>
          <p:cNvSpPr txBox="1"/>
          <p:nvPr/>
        </p:nvSpPr>
        <p:spPr>
          <a:xfrm>
            <a:off x="879219" y="2078729"/>
            <a:ext cx="7629773" cy="3397853"/>
          </a:xfrm>
          <a:prstGeom prst="rect">
            <a:avLst/>
          </a:prstGeom>
          <a:noFill/>
        </p:spPr>
        <p:txBody>
          <a:bodyPr wrap="square" rtlCol="0">
            <a:spAutoFit/>
          </a:bodyPr>
          <a:lstStyle/>
          <a:p>
            <a:pPr>
              <a:lnSpc>
                <a:spcPct val="120000"/>
              </a:lnSpc>
            </a:pPr>
            <a:r>
              <a:rPr lang="en-US" sz="3600" i="1" dirty="0"/>
              <a:t>It is the </a:t>
            </a:r>
            <a:r>
              <a:rPr lang="en-US" sz="3600" b="1" i="1" u="sng" dirty="0">
                <a:solidFill>
                  <a:srgbClr val="79BE30"/>
                </a:solidFill>
              </a:rPr>
              <a:t>hard-working farmer </a:t>
            </a:r>
            <a:r>
              <a:rPr lang="en-US" sz="3600" i="1" dirty="0"/>
              <a:t>who ought to have the first share of the crops. Think over what I say, for the </a:t>
            </a:r>
            <a:br>
              <a:rPr lang="en-US" sz="3600" i="1" dirty="0"/>
            </a:br>
            <a:r>
              <a:rPr lang="en-US" sz="3600" i="1" dirty="0"/>
              <a:t>Lord will give you understanding in everything.</a:t>
            </a:r>
            <a:endParaRPr lang="en-US" sz="3600" dirty="0"/>
          </a:p>
        </p:txBody>
      </p:sp>
    </p:spTree>
    <p:extLst>
      <p:ext uri="{BB962C8B-B14F-4D97-AF65-F5344CB8AC3E}">
        <p14:creationId xmlns:p14="http://schemas.microsoft.com/office/powerpoint/2010/main" val="4114150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6616" y="2155769"/>
            <a:ext cx="8010768" cy="1403461"/>
          </a:xfrm>
          <a:prstGeom prst="rect">
            <a:avLst/>
          </a:prstGeom>
          <a:noFill/>
        </p:spPr>
        <p:txBody>
          <a:bodyPr wrap="square" rtlCol="0">
            <a:spAutoFit/>
          </a:bodyPr>
          <a:lstStyle/>
          <a:p>
            <a:pPr algn="ctr">
              <a:lnSpc>
                <a:spcPct val="120000"/>
              </a:lnSpc>
            </a:pPr>
            <a:r>
              <a:rPr lang="en-US" sz="3600" dirty="0"/>
              <a:t>The greatest</a:t>
            </a:r>
            <a:r>
              <a:rPr lang="en-US" sz="3600" dirty="0">
                <a:solidFill>
                  <a:srgbClr val="79BE30"/>
                </a:solidFill>
              </a:rPr>
              <a:t> </a:t>
            </a:r>
            <a:r>
              <a:rPr lang="en-US" sz="3600" b="1" u="sng" dirty="0">
                <a:solidFill>
                  <a:srgbClr val="79BE30"/>
                </a:solidFill>
              </a:rPr>
              <a:t>reward</a:t>
            </a:r>
            <a:r>
              <a:rPr lang="en-US" sz="3600" dirty="0">
                <a:solidFill>
                  <a:srgbClr val="79BE30"/>
                </a:solidFill>
              </a:rPr>
              <a:t> </a:t>
            </a:r>
            <a:r>
              <a:rPr lang="en-US" sz="3600" dirty="0"/>
              <a:t>of disciple- making is multiplication.</a:t>
            </a:r>
          </a:p>
        </p:txBody>
      </p:sp>
    </p:spTree>
    <p:extLst>
      <p:ext uri="{BB962C8B-B14F-4D97-AF65-F5344CB8AC3E}">
        <p14:creationId xmlns:p14="http://schemas.microsoft.com/office/powerpoint/2010/main" val="124794740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445" y="1264299"/>
            <a:ext cx="7940012" cy="4006097"/>
          </a:xfrm>
          <a:prstGeom prst="rect">
            <a:avLst/>
          </a:prstGeom>
          <a:noFill/>
        </p:spPr>
        <p:txBody>
          <a:bodyPr wrap="square" rtlCol="0">
            <a:spAutoFit/>
          </a:bodyPr>
          <a:lstStyle/>
          <a:p>
            <a:pPr algn="ctr">
              <a:lnSpc>
                <a:spcPct val="110000"/>
              </a:lnSpc>
            </a:pPr>
            <a:r>
              <a:rPr lang="en-US" sz="3600" b="1" dirty="0"/>
              <a:t>Through D-Life you have </a:t>
            </a:r>
            <a:r>
              <a:rPr lang="en-US" sz="3600" b="1" u="sng" dirty="0">
                <a:solidFill>
                  <a:srgbClr val="79BE30"/>
                </a:solidFill>
              </a:rPr>
              <a:t>four</a:t>
            </a:r>
            <a:r>
              <a:rPr lang="en-US" sz="3600" b="1" dirty="0"/>
              <a:t> years </a:t>
            </a:r>
            <a:br>
              <a:rPr lang="en-US" sz="3600" b="1" dirty="0"/>
            </a:br>
            <a:r>
              <a:rPr lang="en-US" sz="3600" b="1" dirty="0"/>
              <a:t>of weekly study guides.</a:t>
            </a:r>
          </a:p>
          <a:p>
            <a:pPr algn="ctr">
              <a:lnSpc>
                <a:spcPct val="110000"/>
              </a:lnSpc>
            </a:pPr>
            <a:endParaRPr lang="en-US" dirty="0"/>
          </a:p>
          <a:p>
            <a:pPr algn="ctr">
              <a:lnSpc>
                <a:spcPct val="110000"/>
              </a:lnSpc>
            </a:pPr>
            <a:r>
              <a:rPr lang="en-US" sz="3600" dirty="0"/>
              <a:t>This gives you time to diligently </a:t>
            </a:r>
            <a:br>
              <a:rPr lang="en-US" sz="3600" dirty="0"/>
            </a:br>
            <a:r>
              <a:rPr lang="en-US" sz="3600" b="1" u="sng" dirty="0">
                <a:solidFill>
                  <a:srgbClr val="79BE30"/>
                </a:solidFill>
              </a:rPr>
              <a:t>equip</a:t>
            </a:r>
            <a:r>
              <a:rPr lang="en-US" sz="3600" dirty="0"/>
              <a:t> those who are ready to lead and to patiently </a:t>
            </a:r>
            <a:r>
              <a:rPr lang="en-US" sz="3600" b="1" u="sng" dirty="0">
                <a:solidFill>
                  <a:srgbClr val="79BE30"/>
                </a:solidFill>
              </a:rPr>
              <a:t>invest</a:t>
            </a:r>
            <a:r>
              <a:rPr lang="en-US" sz="3600" dirty="0"/>
              <a:t> in those who need more growth.</a:t>
            </a:r>
          </a:p>
        </p:txBody>
      </p:sp>
    </p:spTree>
    <p:extLst>
      <p:ext uri="{BB962C8B-B14F-4D97-AF65-F5344CB8AC3E}">
        <p14:creationId xmlns:p14="http://schemas.microsoft.com/office/powerpoint/2010/main" val="32876571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oot Camp Boots.jpg"/>
          <p:cNvPicPr>
            <a:picLocks noGrp="1" noChangeAspect="1"/>
          </p:cNvPicPr>
          <p:nvPr>
            <p:ph sz="half" idx="14"/>
          </p:nvPr>
        </p:nvPicPr>
        <p:blipFill rotWithShape="1">
          <a:blip r:embed="rId2" cstate="print">
            <a:extLst>
              <a:ext uri="{28A0092B-C50C-407E-A947-70E740481C1C}">
                <a14:useLocalDpi xmlns:a14="http://schemas.microsoft.com/office/drawing/2010/main" val="0"/>
              </a:ext>
            </a:extLst>
          </a:blip>
          <a:srcRect l="3849" r="3849" b="6440"/>
          <a:stretch/>
        </p:blipFill>
        <p:spPr>
          <a:xfrm>
            <a:off x="313253" y="2549771"/>
            <a:ext cx="4455206" cy="2999154"/>
          </a:xfrm>
        </p:spPr>
      </p:pic>
      <p:sp>
        <p:nvSpPr>
          <p:cNvPr id="2" name="Title 1"/>
          <p:cNvSpPr>
            <a:spLocks noGrp="1"/>
          </p:cNvSpPr>
          <p:nvPr>
            <p:ph type="title"/>
          </p:nvPr>
        </p:nvSpPr>
        <p:spPr>
          <a:xfrm>
            <a:off x="432776" y="372157"/>
            <a:ext cx="8229600" cy="952500"/>
          </a:xfrm>
        </p:spPr>
        <p:txBody>
          <a:bodyPr/>
          <a:lstStyle/>
          <a:p>
            <a:r>
              <a:rPr lang="en-US" sz="3600" b="1" dirty="0"/>
              <a:t>The on-going training of new </a:t>
            </a:r>
            <a:br>
              <a:rPr lang="en-US" sz="3600" b="1" dirty="0"/>
            </a:br>
            <a:r>
              <a:rPr lang="en-US" sz="3600" b="1" dirty="0"/>
              <a:t>D-Group leaders is </a:t>
            </a:r>
            <a:r>
              <a:rPr lang="en-US" sz="3600" b="1" u="sng" dirty="0"/>
              <a:t>essential</a:t>
            </a:r>
            <a:r>
              <a:rPr lang="en-US" sz="3600" dirty="0"/>
              <a:t>.</a:t>
            </a:r>
          </a:p>
        </p:txBody>
      </p:sp>
      <p:sp>
        <p:nvSpPr>
          <p:cNvPr id="3" name="Content Placeholder 2"/>
          <p:cNvSpPr>
            <a:spLocks noGrp="1"/>
          </p:cNvSpPr>
          <p:nvPr>
            <p:ph sz="half" idx="1"/>
          </p:nvPr>
        </p:nvSpPr>
        <p:spPr>
          <a:xfrm>
            <a:off x="4659927" y="2266457"/>
            <a:ext cx="4377222" cy="3350846"/>
          </a:xfrm>
          <a:solidFill>
            <a:srgbClr val="FFFFFF"/>
          </a:solidFill>
        </p:spPr>
        <p:txBody>
          <a:bodyPr>
            <a:noAutofit/>
          </a:bodyPr>
          <a:lstStyle/>
          <a:p>
            <a:r>
              <a:rPr lang="en-US" sz="3200" b="1" dirty="0">
                <a:solidFill>
                  <a:srgbClr val="79BE30"/>
                </a:solidFill>
              </a:rPr>
              <a:t>Encourage</a:t>
            </a:r>
            <a:r>
              <a:rPr lang="en-US" sz="3200" dirty="0">
                <a:solidFill>
                  <a:schemeClr val="tx1"/>
                </a:solidFill>
              </a:rPr>
              <a:t> new leaders to step </a:t>
            </a:r>
            <a:br>
              <a:rPr lang="en-US" sz="3200" dirty="0">
                <a:solidFill>
                  <a:schemeClr val="tx1"/>
                </a:solidFill>
              </a:rPr>
            </a:br>
            <a:r>
              <a:rPr lang="en-US" sz="3200" dirty="0">
                <a:solidFill>
                  <a:schemeClr val="tx1"/>
                </a:solidFill>
              </a:rPr>
              <a:t>up to lead.</a:t>
            </a:r>
          </a:p>
          <a:p>
            <a:r>
              <a:rPr lang="en-US" sz="3200" b="1" dirty="0">
                <a:solidFill>
                  <a:srgbClr val="79BE30"/>
                </a:solidFill>
              </a:rPr>
              <a:t>Enlist</a:t>
            </a:r>
            <a:r>
              <a:rPr lang="en-US" sz="3200" dirty="0">
                <a:solidFill>
                  <a:schemeClr val="tx1"/>
                </a:solidFill>
              </a:rPr>
              <a:t> new leaders for D-Life training.</a:t>
            </a:r>
          </a:p>
        </p:txBody>
      </p:sp>
      <p:sp>
        <p:nvSpPr>
          <p:cNvPr id="7" name="TextBox 6"/>
          <p:cNvSpPr txBox="1"/>
          <p:nvPr/>
        </p:nvSpPr>
        <p:spPr>
          <a:xfrm>
            <a:off x="9772" y="1993118"/>
            <a:ext cx="3321537" cy="1754327"/>
          </a:xfrm>
          <a:prstGeom prst="rect">
            <a:avLst/>
          </a:prstGeom>
          <a:noFill/>
        </p:spPr>
        <p:txBody>
          <a:bodyPr wrap="square" rtlCol="0">
            <a:spAutoFit/>
          </a:bodyPr>
          <a:lstStyle/>
          <a:p>
            <a:pPr algn="ctr"/>
            <a:r>
              <a:rPr lang="en-US" sz="3600" b="1" dirty="0">
                <a:solidFill>
                  <a:srgbClr val="79BE30"/>
                </a:solidFill>
              </a:rPr>
              <a:t>D-LIFE</a:t>
            </a:r>
            <a:br>
              <a:rPr lang="en-US" sz="3600" b="1" dirty="0">
                <a:solidFill>
                  <a:srgbClr val="79BE30"/>
                </a:solidFill>
              </a:rPr>
            </a:br>
            <a:r>
              <a:rPr lang="en-US" sz="3600" b="1" dirty="0">
                <a:solidFill>
                  <a:srgbClr val="79BE30"/>
                </a:solidFill>
              </a:rPr>
              <a:t>BOOT CAMP</a:t>
            </a:r>
          </a:p>
          <a:p>
            <a:pPr algn="ctr"/>
            <a:r>
              <a:rPr lang="en-US" sz="3600" b="1" dirty="0">
                <a:solidFill>
                  <a:srgbClr val="79BE30"/>
                </a:solidFill>
              </a:rPr>
              <a:t>TRAINING</a:t>
            </a:r>
          </a:p>
        </p:txBody>
      </p:sp>
    </p:spTree>
    <p:extLst>
      <p:ext uri="{BB962C8B-B14F-4D97-AF65-F5344CB8AC3E}">
        <p14:creationId xmlns:p14="http://schemas.microsoft.com/office/powerpoint/2010/main" val="3046847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488543"/>
            <a:ext cx="7932057" cy="1848711"/>
          </a:xfrm>
          <a:prstGeom prst="rect">
            <a:avLst/>
          </a:prstGeom>
          <a:noFill/>
        </p:spPr>
        <p:txBody>
          <a:bodyPr wrap="square" rtlCol="0">
            <a:spAutoFit/>
          </a:bodyPr>
          <a:lstStyle/>
          <a:p>
            <a:pPr algn="ctr">
              <a:lnSpc>
                <a:spcPct val="120000"/>
              </a:lnSpc>
            </a:pPr>
            <a:r>
              <a:rPr lang="en-US" sz="3200" dirty="0"/>
              <a:t>A lifetime lifestyle of making and multiplying disciples is the </a:t>
            </a:r>
            <a:r>
              <a:rPr lang="en-US" sz="3200" b="1" u="sng" dirty="0">
                <a:solidFill>
                  <a:srgbClr val="79BE30"/>
                </a:solidFill>
              </a:rPr>
              <a:t>ultimate</a:t>
            </a:r>
            <a:r>
              <a:rPr lang="en-US" sz="3200" dirty="0"/>
              <a:t> </a:t>
            </a:r>
            <a:br>
              <a:rPr lang="en-US" sz="3200" dirty="0"/>
            </a:br>
            <a:r>
              <a:rPr lang="en-US" sz="3200" dirty="0"/>
              <a:t>D-Life commitment</a:t>
            </a:r>
            <a:r>
              <a:rPr lang="en-US" sz="3200" i="1" dirty="0"/>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4"/>
            </a:pPr>
            <a:r>
              <a:rPr lang="en-US" sz="4000" b="1" dirty="0"/>
              <a:t>Multiplication of is </a:t>
            </a:r>
            <a:r>
              <a:rPr lang="en-US" sz="4000" b="1" u="sng" dirty="0"/>
              <a:t>exciting</a:t>
            </a:r>
            <a:r>
              <a:rPr lang="en-US" sz="4000" dirty="0"/>
              <a:t>.</a:t>
            </a:r>
          </a:p>
        </p:txBody>
      </p:sp>
    </p:spTree>
    <p:extLst>
      <p:ext uri="{BB962C8B-B14F-4D97-AF65-F5344CB8AC3E}">
        <p14:creationId xmlns:p14="http://schemas.microsoft.com/office/powerpoint/2010/main" val="2286854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8" y="287618"/>
            <a:ext cx="8323952" cy="952500"/>
          </a:xfrm>
        </p:spPr>
        <p:txBody>
          <a:bodyPr/>
          <a:lstStyle/>
          <a:p>
            <a:r>
              <a:rPr lang="en-US" sz="5400" b="1" dirty="0"/>
              <a:t>Matthew 28:19-20</a:t>
            </a:r>
          </a:p>
        </p:txBody>
      </p:sp>
      <p:sp>
        <p:nvSpPr>
          <p:cNvPr id="3" name="TextBox 2"/>
          <p:cNvSpPr txBox="1"/>
          <p:nvPr/>
        </p:nvSpPr>
        <p:spPr>
          <a:xfrm>
            <a:off x="596454" y="2139990"/>
            <a:ext cx="8142597" cy="3300455"/>
          </a:xfrm>
          <a:prstGeom prst="rect">
            <a:avLst/>
          </a:prstGeom>
          <a:noFill/>
        </p:spPr>
        <p:txBody>
          <a:bodyPr wrap="square" rtlCol="0">
            <a:spAutoFit/>
          </a:bodyPr>
          <a:lstStyle/>
          <a:p>
            <a:pPr>
              <a:lnSpc>
                <a:spcPct val="110000"/>
              </a:lnSpc>
            </a:pPr>
            <a:r>
              <a:rPr lang="en-US" sz="3200" i="1" dirty="0"/>
              <a:t>Go therefore and </a:t>
            </a:r>
            <a:r>
              <a:rPr lang="en-US" sz="3200" b="1" i="1" u="sng" dirty="0">
                <a:solidFill>
                  <a:srgbClr val="79BE30"/>
                </a:solidFill>
              </a:rPr>
              <a:t>make disciples</a:t>
            </a:r>
            <a:r>
              <a:rPr lang="en-US" sz="3200" i="1" dirty="0"/>
              <a:t> of all nations, baptizing them in the name of the Father and of the Son and of the Holy Spirit, teaching them to observe all that I </a:t>
            </a:r>
            <a:br>
              <a:rPr lang="en-US" sz="3200" i="1" dirty="0"/>
            </a:br>
            <a:r>
              <a:rPr lang="en-US" sz="3200" i="1" dirty="0"/>
              <a:t>have commanded you. And behold, I am </a:t>
            </a:r>
            <a:br>
              <a:rPr lang="en-US" sz="3200" i="1" dirty="0"/>
            </a:br>
            <a:r>
              <a:rPr lang="en-US" sz="3200" i="1" dirty="0"/>
              <a:t>with you always, to the end of the age.</a:t>
            </a:r>
          </a:p>
        </p:txBody>
      </p:sp>
    </p:spTree>
    <p:extLst>
      <p:ext uri="{BB962C8B-B14F-4D97-AF65-F5344CB8AC3E}">
        <p14:creationId xmlns:p14="http://schemas.microsoft.com/office/powerpoint/2010/main" val="12662348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3583" y="2278031"/>
            <a:ext cx="8766403" cy="2984258"/>
          </a:xfrm>
        </p:spPr>
        <p:txBody>
          <a:bodyPr>
            <a:noAutofit/>
          </a:bodyPr>
          <a:lstStyle/>
          <a:p>
            <a:pPr>
              <a:lnSpc>
                <a:spcPct val="120000"/>
              </a:lnSpc>
              <a:spcBef>
                <a:spcPts val="1200"/>
              </a:spcBef>
            </a:pPr>
            <a:r>
              <a:rPr lang="en-US" sz="3200" dirty="0">
                <a:solidFill>
                  <a:srgbClr val="000000"/>
                </a:solidFill>
              </a:rPr>
              <a:t>Multiplying disciples is what God has </a:t>
            </a:r>
            <a:r>
              <a:rPr lang="en-US" sz="3200" b="1" u="sng" dirty="0">
                <a:solidFill>
                  <a:srgbClr val="79BE30"/>
                </a:solidFill>
              </a:rPr>
              <a:t>called</a:t>
            </a:r>
            <a:r>
              <a:rPr lang="en-US" sz="3200" dirty="0">
                <a:solidFill>
                  <a:srgbClr val="000000"/>
                </a:solidFill>
              </a:rPr>
              <a:t> you to do.</a:t>
            </a:r>
          </a:p>
          <a:p>
            <a:pPr>
              <a:lnSpc>
                <a:spcPct val="120000"/>
              </a:lnSpc>
              <a:spcBef>
                <a:spcPts val="1200"/>
              </a:spcBef>
            </a:pPr>
            <a:r>
              <a:rPr lang="en-US" sz="3200" dirty="0">
                <a:solidFill>
                  <a:srgbClr val="000000"/>
                </a:solidFill>
              </a:rPr>
              <a:t>Multiplying disciples is what God will </a:t>
            </a:r>
            <a:r>
              <a:rPr lang="en-US" sz="3200" b="1" u="sng" dirty="0">
                <a:solidFill>
                  <a:srgbClr val="79BE30"/>
                </a:solidFill>
              </a:rPr>
              <a:t>empower</a:t>
            </a:r>
            <a:r>
              <a:rPr lang="en-US" sz="3200" dirty="0">
                <a:solidFill>
                  <a:srgbClr val="000000"/>
                </a:solidFill>
              </a:rPr>
              <a:t> you to do.</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8497847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3583" y="2278031"/>
            <a:ext cx="8766403" cy="2984258"/>
          </a:xfrm>
        </p:spPr>
        <p:txBody>
          <a:bodyPr>
            <a:noAutofit/>
          </a:bodyPr>
          <a:lstStyle/>
          <a:p>
            <a:pPr>
              <a:lnSpc>
                <a:spcPct val="120000"/>
              </a:lnSpc>
              <a:spcBef>
                <a:spcPts val="1200"/>
              </a:spcBef>
            </a:pPr>
            <a:r>
              <a:rPr lang="en-US" sz="3200" dirty="0">
                <a:solidFill>
                  <a:srgbClr val="000000"/>
                </a:solidFill>
              </a:rPr>
              <a:t>Multiplying disciples is what God will </a:t>
            </a:r>
            <a:r>
              <a:rPr lang="en-US" sz="3200" b="1" u="sng" dirty="0">
                <a:solidFill>
                  <a:srgbClr val="79BE30"/>
                </a:solidFill>
              </a:rPr>
              <a:t>reward</a:t>
            </a:r>
            <a:r>
              <a:rPr lang="en-US" sz="3200" dirty="0">
                <a:solidFill>
                  <a:srgbClr val="79BE30"/>
                </a:solidFill>
              </a:rPr>
              <a:t> </a:t>
            </a:r>
            <a:r>
              <a:rPr lang="en-US" sz="3200" dirty="0">
                <a:solidFill>
                  <a:srgbClr val="000000"/>
                </a:solidFill>
              </a:rPr>
              <a:t>you to do.</a:t>
            </a:r>
          </a:p>
          <a:p>
            <a:pPr>
              <a:lnSpc>
                <a:spcPct val="120000"/>
              </a:lnSpc>
              <a:spcBef>
                <a:spcPts val="1200"/>
              </a:spcBef>
            </a:pPr>
            <a:r>
              <a:rPr lang="en-US" sz="3200" dirty="0">
                <a:solidFill>
                  <a:srgbClr val="000000"/>
                </a:solidFill>
              </a:rPr>
              <a:t>Multiplying disciples will result in the exponential </a:t>
            </a:r>
            <a:r>
              <a:rPr lang="en-US" sz="3200" b="1" u="sng" dirty="0">
                <a:solidFill>
                  <a:srgbClr val="79BE30"/>
                </a:solidFill>
              </a:rPr>
              <a:t>growth</a:t>
            </a:r>
            <a:r>
              <a:rPr lang="en-US" sz="3200" dirty="0">
                <a:solidFill>
                  <a:srgbClr val="000000"/>
                </a:solidFill>
              </a:rPr>
              <a:t> of God’s kingdom.</a:t>
            </a:r>
          </a:p>
        </p:txBody>
      </p:sp>
    </p:spTree>
    <p:extLst>
      <p:ext uri="{BB962C8B-B14F-4D97-AF65-F5344CB8AC3E}">
        <p14:creationId xmlns:p14="http://schemas.microsoft.com/office/powerpoint/2010/main" val="26370078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47046"/>
            <a:ext cx="4114800" cy="4114800"/>
          </a:xfrm>
        </p:spPr>
      </p:pic>
      <p:sp>
        <p:nvSpPr>
          <p:cNvPr id="7" name="Title 1"/>
          <p:cNvSpPr>
            <a:spLocks noGrp="1"/>
          </p:cNvSpPr>
          <p:nvPr>
            <p:ph type="title"/>
          </p:nvPr>
        </p:nvSpPr>
        <p:spPr>
          <a:xfrm>
            <a:off x="4581769" y="671931"/>
            <a:ext cx="4474308" cy="2347849"/>
          </a:xfrm>
        </p:spPr>
        <p:txBody>
          <a:bodyPr/>
          <a:lstStyle/>
          <a:p>
            <a:pPr algn="ctr"/>
            <a:r>
              <a:rPr lang="en-US" b="1" dirty="0">
                <a:solidFill>
                  <a:srgbClr val="79BE30"/>
                </a:solidFill>
              </a:rPr>
              <a:t>The</a:t>
            </a:r>
            <a:br>
              <a:rPr lang="en-US" b="1" dirty="0">
                <a:solidFill>
                  <a:srgbClr val="79BE30"/>
                </a:solidFill>
              </a:rPr>
            </a:br>
            <a:r>
              <a:rPr lang="en-US" b="1" dirty="0">
                <a:solidFill>
                  <a:srgbClr val="79BE30"/>
                </a:solidFill>
              </a:rPr>
              <a:t>Accountability</a:t>
            </a:r>
            <a:br>
              <a:rPr lang="en-US" b="1" dirty="0">
                <a:solidFill>
                  <a:srgbClr val="79BE30"/>
                </a:solidFill>
              </a:rPr>
            </a:br>
            <a:r>
              <a:rPr lang="en-US" b="1" dirty="0">
                <a:solidFill>
                  <a:srgbClr val="79BE30"/>
                </a:solidFill>
              </a:rPr>
              <a:t>of D-Life</a:t>
            </a:r>
          </a:p>
        </p:txBody>
      </p:sp>
      <p:sp>
        <p:nvSpPr>
          <p:cNvPr id="8" name="Text Placeholder 2"/>
          <p:cNvSpPr>
            <a:spLocks noGrp="1"/>
          </p:cNvSpPr>
          <p:nvPr>
            <p:ph type="body" sz="half" idx="2"/>
          </p:nvPr>
        </p:nvSpPr>
        <p:spPr>
          <a:xfrm>
            <a:off x="4581769" y="3246426"/>
            <a:ext cx="4474308" cy="1440572"/>
          </a:xfrm>
        </p:spPr>
        <p:txBody>
          <a:bodyPr>
            <a:noAutofit/>
          </a:bodyPr>
          <a:lstStyle/>
          <a:p>
            <a:pPr algn="ctr"/>
            <a:r>
              <a:rPr lang="en-US" sz="4000" b="1" dirty="0">
                <a:solidFill>
                  <a:schemeClr val="tx1"/>
                </a:solidFill>
              </a:rPr>
              <a:t>Matthew</a:t>
            </a:r>
          </a:p>
          <a:p>
            <a:pPr algn="ctr"/>
            <a:r>
              <a:rPr lang="en-US" sz="4000" b="1" dirty="0">
                <a:solidFill>
                  <a:schemeClr val="tx1"/>
                </a:solidFill>
              </a:rPr>
              <a:t>26:34-35</a:t>
            </a:r>
          </a:p>
        </p:txBody>
      </p:sp>
      <p:sp>
        <p:nvSpPr>
          <p:cNvPr id="9"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7</a:t>
            </a:r>
          </a:p>
        </p:txBody>
      </p:sp>
      <p:sp>
        <p:nvSpPr>
          <p:cNvPr id="2" name="TextBox 1">
            <a:extLst>
              <a:ext uri="{FF2B5EF4-FFF2-40B4-BE49-F238E27FC236}">
                <a16:creationId xmlns:a16="http://schemas.microsoft.com/office/drawing/2014/main" id="{DF978176-6678-C8F8-B847-13A1E202A0D6}"/>
              </a:ext>
            </a:extLst>
          </p:cNvPr>
          <p:cNvSpPr txBox="1"/>
          <p:nvPr/>
        </p:nvSpPr>
        <p:spPr>
          <a:xfrm>
            <a:off x="4478216" y="210266"/>
            <a:ext cx="4577862" cy="461665"/>
          </a:xfrm>
          <a:prstGeom prst="rect">
            <a:avLst/>
          </a:prstGeom>
          <a:noFill/>
        </p:spPr>
        <p:txBody>
          <a:bodyPr wrap="square" rtlCol="0">
            <a:spAutoFit/>
          </a:bodyPr>
          <a:lstStyle/>
          <a:p>
            <a:pPr algn="ctr"/>
            <a:r>
              <a:rPr lang="en-US" sz="2400" b="1" u="sng" dirty="0"/>
              <a:t>Disciple-Making Practice #6</a:t>
            </a:r>
          </a:p>
        </p:txBody>
      </p:sp>
    </p:spTree>
    <p:extLst>
      <p:ext uri="{BB962C8B-B14F-4D97-AF65-F5344CB8AC3E}">
        <p14:creationId xmlns:p14="http://schemas.microsoft.com/office/powerpoint/2010/main" val="36524965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68" y="1715804"/>
            <a:ext cx="7040581" cy="2733056"/>
          </a:xfrm>
          <a:prstGeom prst="rect">
            <a:avLst/>
          </a:prstGeom>
          <a:noFill/>
        </p:spPr>
        <p:txBody>
          <a:bodyPr wrap="square" rtlCol="0">
            <a:spAutoFit/>
          </a:bodyPr>
          <a:lstStyle/>
          <a:p>
            <a:pPr algn="ctr">
              <a:lnSpc>
                <a:spcPct val="120000"/>
              </a:lnSpc>
            </a:pPr>
            <a:r>
              <a:rPr lang="en-US" sz="3600" dirty="0"/>
              <a:t>Unfortunately, it is </a:t>
            </a:r>
            <a:r>
              <a:rPr lang="en-US" sz="3600" b="1" dirty="0">
                <a:solidFill>
                  <a:srgbClr val="79BE30"/>
                </a:solidFill>
              </a:rPr>
              <a:t>not uncommon </a:t>
            </a:r>
            <a:r>
              <a:rPr lang="en-US" sz="3600" dirty="0"/>
              <a:t>for people to feel they are not up to the task for living a life of disciple-making.</a:t>
            </a:r>
          </a:p>
        </p:txBody>
      </p:sp>
    </p:spTree>
    <p:extLst>
      <p:ext uri="{BB962C8B-B14F-4D97-AF65-F5344CB8AC3E}">
        <p14:creationId xmlns:p14="http://schemas.microsoft.com/office/powerpoint/2010/main" val="2337418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474239"/>
            <a:ext cx="8340412" cy="2068259"/>
          </a:xfrm>
          <a:prstGeom prst="rect">
            <a:avLst/>
          </a:prstGeom>
          <a:noFill/>
        </p:spPr>
        <p:txBody>
          <a:bodyPr wrap="square" rtlCol="0">
            <a:spAutoFit/>
          </a:bodyPr>
          <a:lstStyle/>
          <a:p>
            <a:pPr algn="ctr">
              <a:lnSpc>
                <a:spcPct val="120000"/>
              </a:lnSpc>
            </a:pPr>
            <a:r>
              <a:rPr lang="en-US" sz="3600" dirty="0"/>
              <a:t>Disciple-making involves loving spiritual </a:t>
            </a:r>
            <a:r>
              <a:rPr lang="en-US" sz="3600" b="1" u="sng" dirty="0">
                <a:solidFill>
                  <a:srgbClr val="79BE30"/>
                </a:solidFill>
              </a:rPr>
              <a:t>accountability</a:t>
            </a:r>
            <a:r>
              <a:rPr lang="en-US" sz="3600" dirty="0"/>
              <a:t> in the context of a caring relational environment.</a:t>
            </a:r>
            <a:endParaRPr lang="en-US" sz="4000" dirty="0"/>
          </a:p>
        </p:txBody>
      </p:sp>
    </p:spTree>
    <p:extLst>
      <p:ext uri="{BB962C8B-B14F-4D97-AF65-F5344CB8AC3E}">
        <p14:creationId xmlns:p14="http://schemas.microsoft.com/office/powerpoint/2010/main" val="34611973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Matthew 26:34-35</a:t>
            </a:r>
          </a:p>
        </p:txBody>
      </p:sp>
      <p:sp>
        <p:nvSpPr>
          <p:cNvPr id="5" name="TextBox 4"/>
          <p:cNvSpPr txBox="1"/>
          <p:nvPr/>
        </p:nvSpPr>
        <p:spPr>
          <a:xfrm>
            <a:off x="291127" y="2325471"/>
            <a:ext cx="8490016" cy="2401748"/>
          </a:xfrm>
          <a:prstGeom prst="rect">
            <a:avLst/>
          </a:prstGeom>
          <a:noFill/>
        </p:spPr>
        <p:txBody>
          <a:bodyPr wrap="square" rtlCol="0">
            <a:spAutoFit/>
          </a:bodyPr>
          <a:lstStyle/>
          <a:p>
            <a:pPr marL="171450" marR="0">
              <a:lnSpc>
                <a:spcPct val="120000"/>
              </a:lnSpc>
              <a:spcBef>
                <a:spcPts val="0"/>
              </a:spcBef>
              <a:spcAft>
                <a:spcPts val="1200"/>
              </a:spcAft>
            </a:pPr>
            <a:r>
              <a:rPr lang="en-US" sz="3200" i="1" dirty="0">
                <a:latin typeface="Arial" panose="020B0604020202020204" pitchFamily="34" charset="0"/>
                <a:ea typeface="MS PGothic" panose="020B0600070205080204" pitchFamily="34" charset="-128"/>
                <a:cs typeface="Times New Roman" panose="02020603050405020304" pitchFamily="18" charset="0"/>
              </a:rPr>
              <a:t>Jesus said to him, “Truly, I tell you, this very night, before the rooster crows you will deny me three times.” Peter said to Him, “Even if I must die with you, I will not deny you!”</a:t>
            </a:r>
            <a:endParaRPr lang="en-US" sz="4400" dirty="0">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06566481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
        <p:nvSpPr>
          <p:cNvPr id="3" name="TextBox 2"/>
          <p:cNvSpPr txBox="1"/>
          <p:nvPr/>
        </p:nvSpPr>
        <p:spPr>
          <a:xfrm>
            <a:off x="664307" y="2574459"/>
            <a:ext cx="7815385" cy="1810817"/>
          </a:xfrm>
          <a:prstGeom prst="rect">
            <a:avLst/>
          </a:prstGeom>
          <a:noFill/>
        </p:spPr>
        <p:txBody>
          <a:bodyPr wrap="square" rtlCol="0">
            <a:spAutoFit/>
          </a:bodyPr>
          <a:lstStyle/>
          <a:p>
            <a:pPr algn="ctr">
              <a:lnSpc>
                <a:spcPct val="120000"/>
              </a:lnSpc>
            </a:pPr>
            <a:r>
              <a:rPr lang="en-US" sz="3200" dirty="0"/>
              <a:t>In our D-Groups, we hold one another accountable in </a:t>
            </a:r>
            <a:r>
              <a:rPr lang="en-US" sz="3200" b="1" u="sng" dirty="0">
                <a:solidFill>
                  <a:srgbClr val="79BE30"/>
                </a:solidFill>
              </a:rPr>
              <a:t>three</a:t>
            </a:r>
            <a:r>
              <a:rPr lang="en-US" sz="3200" dirty="0"/>
              <a:t> important areas </a:t>
            </a:r>
            <a:br>
              <a:rPr lang="en-US" sz="3200" dirty="0"/>
            </a:br>
            <a:r>
              <a:rPr lang="en-US" sz="3200" dirty="0"/>
              <a:t>of spiritual development.</a:t>
            </a:r>
          </a:p>
        </p:txBody>
      </p:sp>
    </p:spTree>
    <p:extLst>
      <p:ext uri="{BB962C8B-B14F-4D97-AF65-F5344CB8AC3E}">
        <p14:creationId xmlns:p14="http://schemas.microsoft.com/office/powerpoint/2010/main" val="33716681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p:txBody>
      </p:sp>
      <p:sp>
        <p:nvSpPr>
          <p:cNvPr id="6" name="Title 1">
            <a:extLst>
              <a:ext uri="{FF2B5EF4-FFF2-40B4-BE49-F238E27FC236}">
                <a16:creationId xmlns:a16="http://schemas.microsoft.com/office/drawing/2014/main" id="{7B706E89-0C5D-0B4D-AE8A-4210F8D0C6DC}"/>
              </a:ext>
            </a:extLst>
          </p:cNvPr>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40208507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35194308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lnSpcReduction="10000"/>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a:p>
            <a:pPr>
              <a:lnSpc>
                <a:spcPct val="120000"/>
              </a:lnSpc>
            </a:pPr>
            <a:r>
              <a:rPr lang="en-US" sz="3200" b="1" dirty="0">
                <a:solidFill>
                  <a:srgbClr val="000000"/>
                </a:solidFill>
              </a:rPr>
              <a:t>Accountability to our </a:t>
            </a:r>
            <a:r>
              <a:rPr lang="en-US" sz="3200" b="1" u="sng" dirty="0">
                <a:solidFill>
                  <a:srgbClr val="79BE30"/>
                </a:solidFill>
              </a:rPr>
              <a:t>work</a:t>
            </a:r>
            <a:r>
              <a:rPr lang="en-US" sz="3200" b="1" dirty="0">
                <a:solidFill>
                  <a:srgbClr val="000000"/>
                </a:solidFill>
              </a:rPr>
              <a:t> and witness for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638253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875" y="2305675"/>
            <a:ext cx="8162250" cy="1323439"/>
          </a:xfrm>
          <a:prstGeom prst="rect">
            <a:avLst/>
          </a:prstGeom>
          <a:noFill/>
        </p:spPr>
        <p:txBody>
          <a:bodyPr wrap="square" rtlCol="0">
            <a:spAutoFit/>
          </a:bodyPr>
          <a:lstStyle/>
          <a:p>
            <a:pPr algn="ctr"/>
            <a:r>
              <a:rPr lang="en-US" sz="4000" b="1" dirty="0">
                <a:solidFill>
                  <a:srgbClr val="79BE30"/>
                </a:solidFill>
              </a:rPr>
              <a:t>The Great Commission </a:t>
            </a:r>
            <a:br>
              <a:rPr lang="en-US" sz="4000" b="1" dirty="0">
                <a:solidFill>
                  <a:srgbClr val="79BE30"/>
                </a:solidFill>
              </a:rPr>
            </a:br>
            <a:r>
              <a:rPr lang="en-US" sz="4000" b="1" dirty="0"/>
              <a:t>is </a:t>
            </a:r>
            <a:r>
              <a:rPr lang="en-US" sz="4000" b="1" u="sng" dirty="0"/>
              <a:t>not</a:t>
            </a:r>
            <a:r>
              <a:rPr lang="en-US" sz="4000" b="1" dirty="0"/>
              <a:t> a great suggestion.</a:t>
            </a:r>
          </a:p>
        </p:txBody>
      </p:sp>
    </p:spTree>
    <p:extLst>
      <p:ext uri="{BB962C8B-B14F-4D97-AF65-F5344CB8AC3E}">
        <p14:creationId xmlns:p14="http://schemas.microsoft.com/office/powerpoint/2010/main" val="15436231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335" y="2725517"/>
            <a:ext cx="7796405" cy="1219886"/>
          </a:xfrm>
          <a:prstGeom prst="rect">
            <a:avLst/>
          </a:prstGeom>
          <a:noFill/>
        </p:spPr>
        <p:txBody>
          <a:bodyPr wrap="square" rtlCol="0">
            <a:spAutoFit/>
          </a:bodyPr>
          <a:lstStyle/>
          <a:p>
            <a:pPr algn="ctr">
              <a:lnSpc>
                <a:spcPct val="120000"/>
              </a:lnSpc>
            </a:pPr>
            <a:r>
              <a:rPr lang="en-US" sz="3200" dirty="0"/>
              <a:t>Jesus’ example of loving accountability with Peter is an </a:t>
            </a:r>
            <a:r>
              <a:rPr lang="en-US" sz="3200" b="1" u="sng" dirty="0">
                <a:solidFill>
                  <a:srgbClr val="79BE30"/>
                </a:solidFill>
              </a:rPr>
              <a:t>example to follow</a:t>
            </a:r>
            <a:r>
              <a:rPr lang="en-US" sz="3200" dirty="0"/>
              <a:t>. </a:t>
            </a:r>
          </a:p>
        </p:txBody>
      </p:sp>
      <p:sp>
        <p:nvSpPr>
          <p:cNvPr id="5" name="Title 1"/>
          <p:cNvSpPr>
            <a:spLocks noGrp="1"/>
          </p:cNvSpPr>
          <p:nvPr>
            <p:ph type="title"/>
          </p:nvPr>
        </p:nvSpPr>
        <p:spPr>
          <a:xfrm>
            <a:off x="775674" y="356950"/>
            <a:ext cx="7631728" cy="952500"/>
          </a:xfrm>
        </p:spPr>
        <p:txBody>
          <a:bodyPr/>
          <a:lstStyle/>
          <a:p>
            <a:pPr marL="742950" indent="-742950" algn="l">
              <a:buFont typeface="+mj-lt"/>
              <a:buAutoNum type="arabicPeriod" startAt="2"/>
            </a:pPr>
            <a:r>
              <a:rPr lang="en-US" sz="4000" b="1" dirty="0"/>
              <a:t>Leaders are </a:t>
            </a:r>
            <a:r>
              <a:rPr lang="en-US" sz="4000" b="1" u="sng" dirty="0"/>
              <a:t>called</a:t>
            </a:r>
            <a:r>
              <a:rPr lang="en-US" sz="4000" b="1" dirty="0"/>
              <a:t> through spiritual accountability</a:t>
            </a:r>
            <a:r>
              <a:rPr lang="en-US" sz="4000" dirty="0"/>
              <a:t>.</a:t>
            </a:r>
          </a:p>
        </p:txBody>
      </p:sp>
    </p:spTree>
    <p:extLst>
      <p:ext uri="{BB962C8B-B14F-4D97-AF65-F5344CB8AC3E}">
        <p14:creationId xmlns:p14="http://schemas.microsoft.com/office/powerpoint/2010/main" val="40363744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924" y="1496739"/>
            <a:ext cx="8704384" cy="3326039"/>
          </a:xfrm>
          <a:prstGeom prst="rect">
            <a:avLst/>
          </a:prstGeom>
        </p:spPr>
        <p:txBody>
          <a:bodyPr wrap="square">
            <a:spAutoFit/>
          </a:bodyPr>
          <a:lstStyle/>
          <a:p>
            <a:pPr algn="ctr">
              <a:lnSpc>
                <a:spcPct val="120000"/>
              </a:lnSpc>
            </a:pPr>
            <a:r>
              <a:rPr lang="en-US" sz="3200" b="1" dirty="0"/>
              <a:t>The Risen Jesus went to Peter to hold </a:t>
            </a:r>
            <a:br>
              <a:rPr lang="en-US" sz="3200" b="1" dirty="0"/>
            </a:br>
            <a:r>
              <a:rPr lang="en-US" sz="3200" b="1" dirty="0"/>
              <a:t>him accountable to his commitment.</a:t>
            </a:r>
          </a:p>
          <a:p>
            <a:pPr algn="ctr">
              <a:lnSpc>
                <a:spcPct val="120000"/>
              </a:lnSpc>
            </a:pPr>
            <a:endParaRPr lang="en-US" sz="1600" b="1" dirty="0"/>
          </a:p>
          <a:p>
            <a:pPr algn="ctr">
              <a:lnSpc>
                <a:spcPct val="120000"/>
              </a:lnSpc>
            </a:pPr>
            <a:r>
              <a:rPr lang="en-US" sz="3200" dirty="0"/>
              <a:t>Three times Peter denied Jesus, and </a:t>
            </a:r>
            <a:br>
              <a:rPr lang="en-US" sz="3200" dirty="0"/>
            </a:br>
            <a:r>
              <a:rPr lang="en-US" sz="3200" dirty="0"/>
              <a:t>three times Jesus said to Peter, </a:t>
            </a:r>
            <a:r>
              <a:rPr lang="en-US" sz="3200" b="1" dirty="0">
                <a:solidFill>
                  <a:srgbClr val="79BE30"/>
                </a:solidFill>
              </a:rPr>
              <a:t>“Feed </a:t>
            </a:r>
            <a:br>
              <a:rPr lang="en-US" sz="3200" b="1" dirty="0">
                <a:solidFill>
                  <a:srgbClr val="79BE30"/>
                </a:solidFill>
              </a:rPr>
            </a:br>
            <a:r>
              <a:rPr lang="en-US" sz="3200" b="1" dirty="0">
                <a:solidFill>
                  <a:srgbClr val="79BE30"/>
                </a:solidFill>
              </a:rPr>
              <a:t>my sheep”</a:t>
            </a:r>
            <a:r>
              <a:rPr lang="en-US" sz="3200" b="1" dirty="0"/>
              <a:t> </a:t>
            </a:r>
            <a:r>
              <a:rPr lang="en-US" sz="3200" b="1" dirty="0">
                <a:solidFill>
                  <a:srgbClr val="79BE30"/>
                </a:solidFill>
              </a:rPr>
              <a:t>(John 21:3-17)</a:t>
            </a:r>
            <a:r>
              <a:rPr lang="en-US" sz="3200" dirty="0"/>
              <a:t>.</a:t>
            </a:r>
            <a:endParaRPr lang="en-US" sz="3200" b="1" dirty="0"/>
          </a:p>
        </p:txBody>
      </p:sp>
    </p:spTree>
    <p:extLst>
      <p:ext uri="{BB962C8B-B14F-4D97-AF65-F5344CB8AC3E}">
        <p14:creationId xmlns:p14="http://schemas.microsoft.com/office/powerpoint/2010/main" val="8648212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685" y="1505216"/>
            <a:ext cx="7496629" cy="3435877"/>
          </a:xfrm>
          <a:prstGeom prst="rect">
            <a:avLst/>
          </a:prstGeom>
          <a:noFill/>
        </p:spPr>
        <p:txBody>
          <a:bodyPr wrap="square" rtlCol="0">
            <a:spAutoFit/>
          </a:bodyPr>
          <a:lstStyle/>
          <a:p>
            <a:pPr algn="ctr">
              <a:lnSpc>
                <a:spcPct val="120000"/>
              </a:lnSpc>
            </a:pPr>
            <a:r>
              <a:rPr lang="en-US" sz="3200" dirty="0"/>
              <a:t>Regardless of Peter’s </a:t>
            </a:r>
            <a:r>
              <a:rPr lang="en-US" sz="3200" b="1" dirty="0">
                <a:solidFill>
                  <a:srgbClr val="79BE30"/>
                </a:solidFill>
              </a:rPr>
              <a:t>issues</a:t>
            </a:r>
            <a:r>
              <a:rPr lang="en-US" sz="3200" dirty="0"/>
              <a:t> and </a:t>
            </a:r>
            <a:r>
              <a:rPr lang="en-US" sz="3200" b="1" dirty="0">
                <a:solidFill>
                  <a:srgbClr val="79BE30"/>
                </a:solidFill>
              </a:rPr>
              <a:t>failures</a:t>
            </a:r>
            <a:r>
              <a:rPr lang="en-US" sz="3200" dirty="0"/>
              <a:t>, Jesus reminded him that he was called to be a disciple-maker. </a:t>
            </a:r>
          </a:p>
          <a:p>
            <a:pPr algn="ctr">
              <a:lnSpc>
                <a:spcPct val="120000"/>
              </a:lnSpc>
            </a:pPr>
            <a:br>
              <a:rPr lang="en-US" sz="2000" dirty="0"/>
            </a:br>
            <a:r>
              <a:rPr lang="en-US" sz="3200" b="1" dirty="0"/>
              <a:t>The same is true for us. We have no </a:t>
            </a:r>
            <a:r>
              <a:rPr lang="en-US" sz="3200" b="1" dirty="0">
                <a:solidFill>
                  <a:srgbClr val="79BE30"/>
                </a:solidFill>
              </a:rPr>
              <a:t>good excuse </a:t>
            </a:r>
            <a:r>
              <a:rPr lang="en-US" sz="3200" b="1" dirty="0"/>
              <a:t>to not live the D-Life.</a:t>
            </a:r>
          </a:p>
        </p:txBody>
      </p:sp>
    </p:spTree>
    <p:extLst>
      <p:ext uri="{BB962C8B-B14F-4D97-AF65-F5344CB8AC3E}">
        <p14:creationId xmlns:p14="http://schemas.microsoft.com/office/powerpoint/2010/main" val="25273001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16108423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a:p>
            <a:pPr>
              <a:lnSpc>
                <a:spcPct val="110000"/>
              </a:lnSpc>
            </a:pPr>
            <a:r>
              <a:rPr lang="en-US" sz="3200" b="1" dirty="0">
                <a:solidFill>
                  <a:srgbClr val="000000"/>
                </a:solidFill>
              </a:rPr>
              <a:t>To be a disciple maker is a </a:t>
            </a:r>
            <a:r>
              <a:rPr lang="en-US" sz="3200" b="1" u="sng" dirty="0">
                <a:solidFill>
                  <a:srgbClr val="79BE30"/>
                </a:solidFill>
              </a:rPr>
              <a:t>personal</a:t>
            </a:r>
            <a:r>
              <a:rPr lang="en-US" sz="3200" b="1" dirty="0">
                <a:solidFill>
                  <a:srgbClr val="79BE30"/>
                </a:solidFill>
              </a:rPr>
              <a:t> </a:t>
            </a:r>
            <a:r>
              <a:rPr lang="en-US" sz="3200" b="1" dirty="0">
                <a:solidFill>
                  <a:srgbClr val="000000"/>
                </a:solidFill>
              </a:rPr>
              <a:t>commitment.</a:t>
            </a: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22282691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31" y="2117375"/>
            <a:ext cx="7928434" cy="1403461"/>
          </a:xfrm>
          <a:prstGeom prst="rect">
            <a:avLst/>
          </a:prstGeom>
          <a:noFill/>
        </p:spPr>
        <p:txBody>
          <a:bodyPr wrap="square" rtlCol="0">
            <a:spAutoFit/>
          </a:bodyPr>
          <a:lstStyle/>
          <a:p>
            <a:pPr algn="ctr">
              <a:lnSpc>
                <a:spcPct val="120000"/>
              </a:lnSpc>
            </a:pPr>
            <a:r>
              <a:rPr lang="en-US" sz="3600" b="1" dirty="0"/>
              <a:t>I pray that you will make a </a:t>
            </a:r>
            <a:r>
              <a:rPr lang="en-US" sz="3600" b="1" dirty="0">
                <a:solidFill>
                  <a:srgbClr val="79BE30"/>
                </a:solidFill>
              </a:rPr>
              <a:t>lifetime commitment</a:t>
            </a:r>
            <a:r>
              <a:rPr lang="en-US" sz="3600" b="1" dirty="0"/>
              <a:t> to living the D-Life.</a:t>
            </a:r>
          </a:p>
        </p:txBody>
      </p:sp>
    </p:spTree>
    <p:extLst>
      <p:ext uri="{BB962C8B-B14F-4D97-AF65-F5344CB8AC3E}">
        <p14:creationId xmlns:p14="http://schemas.microsoft.com/office/powerpoint/2010/main" val="11523989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381"/>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8924" y="2289535"/>
            <a:ext cx="8566151" cy="2717440"/>
          </a:xfrm>
        </p:spPr>
        <p:txBody>
          <a:bodyPr>
            <a:noAutofit/>
          </a:bodyPr>
          <a:lstStyle/>
          <a:p>
            <a:pPr>
              <a:lnSpc>
                <a:spcPct val="140000"/>
              </a:lnSpc>
              <a:spcBef>
                <a:spcPts val="1200"/>
              </a:spcBef>
            </a:pPr>
            <a:r>
              <a:rPr lang="en-US" sz="3200" dirty="0">
                <a:solidFill>
                  <a:srgbClr val="000000"/>
                </a:solidFill>
              </a:rPr>
              <a:t>Jesus has </a:t>
            </a:r>
            <a:r>
              <a:rPr lang="en-US" sz="3200" b="1" u="sng" dirty="0">
                <a:solidFill>
                  <a:srgbClr val="79BE30"/>
                </a:solidFill>
              </a:rPr>
              <a:t>called</a:t>
            </a:r>
            <a:r>
              <a:rPr lang="en-US" sz="3200" dirty="0">
                <a:solidFill>
                  <a:srgbClr val="000000"/>
                </a:solidFill>
              </a:rPr>
              <a:t> you to be a disciple maker.</a:t>
            </a:r>
          </a:p>
          <a:p>
            <a:pPr>
              <a:lnSpc>
                <a:spcPct val="140000"/>
              </a:lnSpc>
              <a:spcBef>
                <a:spcPts val="1200"/>
              </a:spcBef>
            </a:pPr>
            <a:r>
              <a:rPr lang="en-US" sz="3200" dirty="0">
                <a:solidFill>
                  <a:srgbClr val="000000"/>
                </a:solidFill>
              </a:rPr>
              <a:t>You are </a:t>
            </a:r>
            <a:r>
              <a:rPr lang="en-US" sz="3200" b="1" u="sng" dirty="0">
                <a:solidFill>
                  <a:srgbClr val="79BE30"/>
                </a:solidFill>
              </a:rPr>
              <a:t>empowered</a:t>
            </a:r>
            <a:r>
              <a:rPr lang="en-US" sz="3200" dirty="0">
                <a:solidFill>
                  <a:srgbClr val="000000"/>
                </a:solidFill>
              </a:rPr>
              <a:t> to be a disciple maker.</a:t>
            </a:r>
          </a:p>
          <a:p>
            <a:pPr>
              <a:lnSpc>
                <a:spcPct val="140000"/>
              </a:lnSpc>
              <a:spcBef>
                <a:spcPts val="1200"/>
              </a:spcBef>
            </a:pPr>
            <a:r>
              <a:rPr lang="en-US" sz="3200" dirty="0">
                <a:solidFill>
                  <a:srgbClr val="000000"/>
                </a:solidFill>
              </a:rPr>
              <a:t>Will you </a:t>
            </a:r>
            <a:r>
              <a:rPr lang="en-US" sz="3200" b="1" u="sng" dirty="0">
                <a:solidFill>
                  <a:srgbClr val="79BE30"/>
                </a:solidFill>
              </a:rPr>
              <a:t>commit</a:t>
            </a:r>
            <a:r>
              <a:rPr lang="en-US" sz="3200" dirty="0">
                <a:solidFill>
                  <a:srgbClr val="000000"/>
                </a:solidFill>
              </a:rPr>
              <a:t> to be a disciple maker?</a:t>
            </a:r>
          </a:p>
        </p:txBody>
      </p:sp>
    </p:spTree>
    <p:extLst>
      <p:ext uri="{BB962C8B-B14F-4D97-AF65-F5344CB8AC3E}">
        <p14:creationId xmlns:p14="http://schemas.microsoft.com/office/powerpoint/2010/main" val="26157445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2"/>
            <a:ext cx="9144000" cy="952500"/>
          </a:xfrm>
        </p:spPr>
        <p:txBody>
          <a:bodyPr/>
          <a:lstStyle/>
          <a:p>
            <a:r>
              <a:rPr lang="en-US" b="1" dirty="0"/>
              <a:t>Group Assignment</a:t>
            </a:r>
            <a:endParaRPr lang="en-US" sz="2800" b="1" dirty="0"/>
          </a:p>
        </p:txBody>
      </p:sp>
      <p:sp>
        <p:nvSpPr>
          <p:cNvPr id="9" name="Text Placeholder 8"/>
          <p:cNvSpPr>
            <a:spLocks noGrp="1"/>
          </p:cNvSpPr>
          <p:nvPr>
            <p:ph type="body" idx="1"/>
          </p:nvPr>
        </p:nvSpPr>
        <p:spPr>
          <a:xfrm>
            <a:off x="0" y="732130"/>
            <a:ext cx="9144000" cy="635000"/>
          </a:xfrm>
        </p:spPr>
        <p:txBody>
          <a:bodyPr/>
          <a:lstStyle/>
          <a:p>
            <a:r>
              <a:rPr lang="en-US" sz="3200" u="sng" dirty="0">
                <a:solidFill>
                  <a:schemeClr val="bg1"/>
                </a:solidFill>
              </a:rPr>
              <a:t>Fill out your D-Life Commitment Card</a:t>
            </a:r>
            <a:r>
              <a:rPr lang="en-US" sz="3200" b="0" dirty="0">
                <a:solidFill>
                  <a:schemeClr val="bg1"/>
                </a:solidFill>
              </a:rPr>
              <a:t>.</a:t>
            </a:r>
          </a:p>
        </p:txBody>
      </p:sp>
      <p:sp>
        <p:nvSpPr>
          <p:cNvPr id="10" name="Content Placeholder 9"/>
          <p:cNvSpPr>
            <a:spLocks noGrp="1"/>
          </p:cNvSpPr>
          <p:nvPr>
            <p:ph sz="half" idx="2"/>
          </p:nvPr>
        </p:nvSpPr>
        <p:spPr>
          <a:xfrm>
            <a:off x="457751" y="2055240"/>
            <a:ext cx="4126590" cy="3542807"/>
          </a:xfrm>
          <a:noFill/>
        </p:spPr>
        <p:txBody>
          <a:bodyPr>
            <a:noAutofit/>
          </a:bodyPr>
          <a:lstStyle/>
          <a:p>
            <a:r>
              <a:rPr lang="en-US" sz="3200" dirty="0">
                <a:solidFill>
                  <a:srgbClr val="000000"/>
                </a:solidFill>
              </a:rPr>
              <a:t>I would like to </a:t>
            </a:r>
            <a:r>
              <a:rPr lang="en-US" sz="3200" b="1" dirty="0">
                <a:solidFill>
                  <a:srgbClr val="79BE30"/>
                </a:solidFill>
              </a:rPr>
              <a:t>lead </a:t>
            </a:r>
            <a:br>
              <a:rPr lang="en-US" sz="3200" b="1" dirty="0">
                <a:solidFill>
                  <a:srgbClr val="79BE30"/>
                </a:solidFill>
              </a:rPr>
            </a:br>
            <a:r>
              <a:rPr lang="en-US" sz="3200" dirty="0">
                <a:solidFill>
                  <a:srgbClr val="000000"/>
                </a:solidFill>
              </a:rPr>
              <a:t>a D-Group.</a:t>
            </a:r>
          </a:p>
          <a:p>
            <a:r>
              <a:rPr lang="en-US" sz="3200" dirty="0">
                <a:solidFill>
                  <a:srgbClr val="000000"/>
                </a:solidFill>
              </a:rPr>
              <a:t>I would like to </a:t>
            </a:r>
            <a:r>
              <a:rPr lang="en-US" sz="3200" b="1" dirty="0">
                <a:solidFill>
                  <a:srgbClr val="79BE30"/>
                </a:solidFill>
              </a:rPr>
              <a:t>help lead</a:t>
            </a:r>
            <a:r>
              <a:rPr lang="en-US" sz="3200" dirty="0">
                <a:solidFill>
                  <a:srgbClr val="000000"/>
                </a:solidFill>
              </a:rPr>
              <a:t> a D-Group.</a:t>
            </a:r>
          </a:p>
          <a:p>
            <a:r>
              <a:rPr lang="en-US" sz="3200" dirty="0">
                <a:solidFill>
                  <a:srgbClr val="000000"/>
                </a:solidFill>
              </a:rPr>
              <a:t>I would like to </a:t>
            </a:r>
            <a:r>
              <a:rPr lang="en-US" sz="3200" b="1" dirty="0">
                <a:solidFill>
                  <a:srgbClr val="79BE30"/>
                </a:solidFill>
              </a:rPr>
              <a:t>be </a:t>
            </a:r>
            <a:br>
              <a:rPr lang="en-US" sz="3200" b="1" dirty="0">
                <a:solidFill>
                  <a:srgbClr val="79BE30"/>
                </a:solidFill>
              </a:rPr>
            </a:br>
            <a:r>
              <a:rPr lang="en-US" sz="3200" b="1" dirty="0">
                <a:solidFill>
                  <a:srgbClr val="79BE30"/>
                </a:solidFill>
              </a:rPr>
              <a:t>in</a:t>
            </a:r>
            <a:r>
              <a:rPr lang="en-US" sz="3200" dirty="0">
                <a:solidFill>
                  <a:srgbClr val="000000"/>
                </a:solidFill>
              </a:rPr>
              <a:t> a D-Group.</a:t>
            </a:r>
          </a:p>
        </p:txBody>
      </p:sp>
      <p:pic>
        <p:nvPicPr>
          <p:cNvPr id="3" name="Picture 2" descr="IMG_E7254 2.JPG"/>
          <p:cNvPicPr>
            <a:picLocks noChangeAspect="1"/>
          </p:cNvPicPr>
          <p:nvPr/>
        </p:nvPicPr>
        <p:blipFill rotWithShape="1">
          <a:blip r:embed="rId2" cstate="print">
            <a:extLst>
              <a:ext uri="{28A0092B-C50C-407E-A947-70E740481C1C}">
                <a14:useLocalDpi xmlns:a14="http://schemas.microsoft.com/office/drawing/2010/main" val="0"/>
              </a:ext>
            </a:extLst>
          </a:blip>
          <a:srcRect l="5156" t="12965" r="9189" b="25129"/>
          <a:stretch/>
        </p:blipFill>
        <p:spPr>
          <a:xfrm>
            <a:off x="4757888" y="2144765"/>
            <a:ext cx="4126589" cy="3389923"/>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7385242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10.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413" r="8418"/>
          <a:stretch/>
        </p:blipFill>
        <p:spPr>
          <a:xfrm rot="5400000" flipH="1" flipV="1">
            <a:off x="2481385" y="-947616"/>
            <a:ext cx="4181231" cy="9144002"/>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790744"/>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200" b="1" u="sng" dirty="0">
                <a:solidFill>
                  <a:schemeClr val="bg1"/>
                </a:solidFill>
              </a:rPr>
              <a:t>Bring your card and lay it down in the net</a:t>
            </a:r>
            <a:r>
              <a:rPr lang="en-US" sz="3200" b="1" dirty="0">
                <a:solidFill>
                  <a:schemeClr val="bg1"/>
                </a:solidFill>
              </a:rPr>
              <a:t>.</a:t>
            </a:r>
            <a:endParaRPr lang="en-US" sz="3200" b="1" u="sng" dirty="0">
              <a:solidFill>
                <a:schemeClr val="bg1"/>
              </a:solidFill>
            </a:endParaRPr>
          </a:p>
        </p:txBody>
      </p:sp>
    </p:spTree>
    <p:extLst>
      <p:ext uri="{BB962C8B-B14F-4D97-AF65-F5344CB8AC3E}">
        <p14:creationId xmlns:p14="http://schemas.microsoft.com/office/powerpoint/2010/main" val="5246615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384" b="12858"/>
          <a:stretch/>
        </p:blipFill>
        <p:spPr>
          <a:xfrm rot="10800000" flipH="1" flipV="1">
            <a:off x="0" y="1435293"/>
            <a:ext cx="9144000" cy="4281886"/>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800293"/>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000" b="1" u="sng" spc="-50" dirty="0">
                <a:solidFill>
                  <a:schemeClr val="bg1"/>
                </a:solidFill>
              </a:rPr>
              <a:t>Let’s pray for a mighty movement of God</a:t>
            </a:r>
            <a:r>
              <a:rPr lang="en-US" sz="3000" spc="-50" dirty="0">
                <a:solidFill>
                  <a:schemeClr val="bg1"/>
                </a:solidFill>
              </a:rPr>
              <a:t>.</a:t>
            </a:r>
            <a:endParaRPr lang="en-US" sz="3000" b="1" u="sng" spc="-50" dirty="0">
              <a:solidFill>
                <a:schemeClr val="bg1"/>
              </a:solidFill>
            </a:endParaRPr>
          </a:p>
        </p:txBody>
      </p:sp>
    </p:spTree>
    <p:extLst>
      <p:ext uri="{BB962C8B-B14F-4D97-AF65-F5344CB8AC3E}">
        <p14:creationId xmlns:p14="http://schemas.microsoft.com/office/powerpoint/2010/main" val="280219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0181" y="2376803"/>
            <a:ext cx="6243637" cy="2915157"/>
          </a:xfrm>
          <a:prstGeom prst="rect">
            <a:avLst/>
          </a:prstGeom>
          <a:noFill/>
        </p:spPr>
        <p:txBody>
          <a:bodyPr wrap="square" rtlCol="0">
            <a:spAutoFit/>
          </a:bodyPr>
          <a:lstStyle/>
          <a:p>
            <a:pPr algn="ctr">
              <a:lnSpc>
                <a:spcPct val="110000"/>
              </a:lnSpc>
            </a:pPr>
            <a:r>
              <a:rPr lang="en-US" sz="3200" dirty="0"/>
              <a:t>For Jesus, disciple-making </a:t>
            </a:r>
            <a:br>
              <a:rPr lang="en-US" sz="3200" dirty="0"/>
            </a:br>
            <a:r>
              <a:rPr lang="en-US" sz="3200" dirty="0"/>
              <a:t>was a </a:t>
            </a:r>
            <a:r>
              <a:rPr lang="en-US" sz="3200" b="1" dirty="0">
                <a:solidFill>
                  <a:srgbClr val="79BE30"/>
                </a:solidFill>
              </a:rPr>
              <a:t>simple process</a:t>
            </a:r>
            <a:r>
              <a:rPr lang="en-US" sz="3200" i="1" dirty="0"/>
              <a:t>.</a:t>
            </a:r>
          </a:p>
          <a:p>
            <a:pPr algn="ctr">
              <a:lnSpc>
                <a:spcPct val="110000"/>
              </a:lnSpc>
            </a:pPr>
            <a:endParaRPr lang="en-US" sz="2400" b="1" i="1" dirty="0"/>
          </a:p>
          <a:p>
            <a:pPr algn="ctr">
              <a:lnSpc>
                <a:spcPct val="110000"/>
              </a:lnSpc>
            </a:pPr>
            <a:r>
              <a:rPr lang="en-US" sz="3200" i="1" dirty="0"/>
              <a:t>“He appointed twelve</a:t>
            </a:r>
            <a:r>
              <a:rPr lang="mr-IN" sz="3200" i="1" dirty="0"/>
              <a:t>…</a:t>
            </a:r>
            <a:r>
              <a:rPr lang="en-US" sz="3200" i="1" dirty="0"/>
              <a:t>so that they might be with Him.”</a:t>
            </a:r>
            <a:endParaRPr lang="en-US" sz="3200" b="1" i="1" dirty="0"/>
          </a:p>
          <a:p>
            <a:pPr algn="ctr">
              <a:lnSpc>
                <a:spcPct val="110000"/>
              </a:lnSpc>
            </a:pPr>
            <a:endParaRPr lang="en-US" sz="1600" b="1" i="1" dirty="0"/>
          </a:p>
        </p:txBody>
      </p:sp>
      <p:sp>
        <p:nvSpPr>
          <p:cNvPr id="5" name="Title 1"/>
          <p:cNvSpPr>
            <a:spLocks noGrp="1"/>
          </p:cNvSpPr>
          <p:nvPr>
            <p:ph type="title"/>
          </p:nvPr>
        </p:nvSpPr>
        <p:spPr>
          <a:xfrm>
            <a:off x="687502" y="287618"/>
            <a:ext cx="7801224" cy="952500"/>
          </a:xfrm>
        </p:spPr>
        <p:txBody>
          <a:bodyPr/>
          <a:lstStyle/>
          <a:p>
            <a:pPr marL="742950" indent="-742950" algn="l">
              <a:lnSpc>
                <a:spcPct val="110000"/>
              </a:lnSpc>
              <a:buFont typeface="+mj-lt"/>
              <a:buAutoNum type="arabicPeriod" startAt="2"/>
            </a:pPr>
            <a:r>
              <a:rPr lang="en-US" sz="3600" b="1" dirty="0"/>
              <a:t> Disciple-making has a </a:t>
            </a:r>
            <a:r>
              <a:rPr lang="en-US" sz="3600" b="1" u="sng" dirty="0"/>
              <a:t>simple</a:t>
            </a:r>
            <a:br>
              <a:rPr lang="en-US" sz="3600" b="1" dirty="0"/>
            </a:br>
            <a:r>
              <a:rPr lang="en-US" sz="3600" b="1" dirty="0"/>
              <a:t> process to follow (v. 14a).</a:t>
            </a:r>
          </a:p>
        </p:txBody>
      </p:sp>
    </p:spTree>
    <p:extLst>
      <p:ext uri="{BB962C8B-B14F-4D97-AF65-F5344CB8AC3E}">
        <p14:creationId xmlns:p14="http://schemas.microsoft.com/office/powerpoint/2010/main" val="41737539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360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637" y="1558594"/>
            <a:ext cx="7738725" cy="3201967"/>
          </a:xfrm>
          <a:prstGeom prst="rect">
            <a:avLst/>
          </a:prstGeom>
          <a:noFill/>
        </p:spPr>
        <p:txBody>
          <a:bodyPr wrap="square" rtlCol="0">
            <a:spAutoFit/>
          </a:bodyPr>
          <a:lstStyle/>
          <a:p>
            <a:pPr algn="ctr"/>
            <a:r>
              <a:rPr lang="en-US" sz="3200" b="1" dirty="0"/>
              <a:t>Jesus modeled it for us.</a:t>
            </a:r>
          </a:p>
          <a:p>
            <a:pPr algn="ctr"/>
            <a:endParaRPr lang="en-US" sz="3200" i="1" dirty="0"/>
          </a:p>
          <a:p>
            <a:pPr algn="ctr">
              <a:lnSpc>
                <a:spcPct val="110000"/>
              </a:lnSpc>
            </a:pPr>
            <a:r>
              <a:rPr lang="en-US" sz="3200" dirty="0"/>
              <a:t>From Jesus, we learn that disciple-making works best through the caring relational environment of a small discipleship group or </a:t>
            </a:r>
            <a:r>
              <a:rPr lang="en-US" sz="3200" b="1" dirty="0">
                <a:solidFill>
                  <a:srgbClr val="79BE30"/>
                </a:solidFill>
              </a:rPr>
              <a:t>“D-Group.”</a:t>
            </a:r>
          </a:p>
        </p:txBody>
      </p:sp>
    </p:spTree>
    <p:extLst>
      <p:ext uri="{BB962C8B-B14F-4D97-AF65-F5344CB8AC3E}">
        <p14:creationId xmlns:p14="http://schemas.microsoft.com/office/powerpoint/2010/main" val="204236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19" y="2533841"/>
            <a:ext cx="8425962" cy="1810817"/>
          </a:xfrm>
          <a:prstGeom prst="rect">
            <a:avLst/>
          </a:prstGeom>
          <a:noFill/>
        </p:spPr>
        <p:txBody>
          <a:bodyPr wrap="square" rtlCol="0">
            <a:spAutoFit/>
          </a:bodyPr>
          <a:lstStyle/>
          <a:p>
            <a:pPr algn="ctr">
              <a:lnSpc>
                <a:spcPct val="120000"/>
              </a:lnSpc>
            </a:pPr>
            <a:r>
              <a:rPr lang="en-US" sz="3200" dirty="0"/>
              <a:t>For us, a D-Group could be as small </a:t>
            </a:r>
            <a:br>
              <a:rPr lang="en-US" sz="3200" dirty="0"/>
            </a:br>
            <a:r>
              <a:rPr lang="en-US" sz="3200" dirty="0"/>
              <a:t>as </a:t>
            </a:r>
            <a:r>
              <a:rPr lang="en-US" sz="3200" b="1" u="sng" dirty="0">
                <a:solidFill>
                  <a:srgbClr val="79BE30"/>
                </a:solidFill>
              </a:rPr>
              <a:t>three</a:t>
            </a:r>
            <a:r>
              <a:rPr lang="en-US" sz="3200" dirty="0"/>
              <a:t> to </a:t>
            </a:r>
            <a:r>
              <a:rPr lang="en-US" sz="3200" b="1" u="sng" dirty="0">
                <a:solidFill>
                  <a:srgbClr val="79BE30"/>
                </a:solidFill>
              </a:rPr>
              <a:t>five</a:t>
            </a:r>
            <a:r>
              <a:rPr lang="en-US" sz="3200" dirty="0"/>
              <a:t> people who meet anytime and anywhere for intentional discipleship. </a:t>
            </a:r>
          </a:p>
        </p:txBody>
      </p:sp>
      <p:sp>
        <p:nvSpPr>
          <p:cNvPr id="5" name="Title 1"/>
          <p:cNvSpPr>
            <a:spLocks noGrp="1"/>
          </p:cNvSpPr>
          <p:nvPr>
            <p:ph type="title"/>
          </p:nvPr>
        </p:nvSpPr>
        <p:spPr>
          <a:xfrm>
            <a:off x="620659" y="452371"/>
            <a:ext cx="7801224" cy="952500"/>
          </a:xfrm>
        </p:spPr>
        <p:txBody>
          <a:bodyPr/>
          <a:lstStyle/>
          <a:p>
            <a:pPr>
              <a:lnSpc>
                <a:spcPct val="110000"/>
              </a:lnSpc>
            </a:pPr>
            <a:r>
              <a:rPr lang="en-US" b="1" dirty="0"/>
              <a:t>A D-Group</a:t>
            </a:r>
          </a:p>
        </p:txBody>
      </p:sp>
    </p:spTree>
    <p:extLst>
      <p:ext uri="{BB962C8B-B14F-4D97-AF65-F5344CB8AC3E}">
        <p14:creationId xmlns:p14="http://schemas.microsoft.com/office/powerpoint/2010/main" val="235011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67" y="2006136"/>
            <a:ext cx="8162250" cy="1848711"/>
          </a:xfrm>
          <a:prstGeom prst="rect">
            <a:avLst/>
          </a:prstGeom>
          <a:noFill/>
        </p:spPr>
        <p:txBody>
          <a:bodyPr wrap="square" rtlCol="0">
            <a:spAutoFit/>
          </a:bodyPr>
          <a:lstStyle/>
          <a:p>
            <a:pPr algn="ctr">
              <a:lnSpc>
                <a:spcPct val="120000"/>
              </a:lnSpc>
            </a:pPr>
            <a:r>
              <a:rPr lang="en-US" sz="3200" dirty="0"/>
              <a:t>By reading the Gospels, we learn there are </a:t>
            </a:r>
            <a:r>
              <a:rPr lang="en-US" sz="3200" b="1" u="sng" dirty="0">
                <a:solidFill>
                  <a:srgbClr val="79BE30"/>
                </a:solidFill>
              </a:rPr>
              <a:t>six practices</a:t>
            </a:r>
            <a:r>
              <a:rPr lang="en-US" sz="3200" b="1" dirty="0"/>
              <a:t> </a:t>
            </a:r>
            <a:r>
              <a:rPr lang="en-US" sz="3200" dirty="0"/>
              <a:t>of disciple-making that Jesus modeled for us with His D-Group.</a:t>
            </a:r>
            <a:endParaRPr lang="en-US" sz="3600" dirty="0">
              <a:solidFill>
                <a:srgbClr val="79BE30"/>
              </a:solidFill>
            </a:endParaRPr>
          </a:p>
        </p:txBody>
      </p:sp>
    </p:spTree>
    <p:extLst>
      <p:ext uri="{BB962C8B-B14F-4D97-AF65-F5344CB8AC3E}">
        <p14:creationId xmlns:p14="http://schemas.microsoft.com/office/powerpoint/2010/main" val="414716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2365.jpg"/>
          <p:cNvPicPr>
            <a:picLocks noGrp="1"/>
          </p:cNvPicPr>
          <p:nvPr>
            <p:ph type="pic" sz="quarter" idx="13"/>
          </p:nvPr>
        </p:nvPicPr>
        <p:blipFill>
          <a:blip r:embed="rId2">
            <a:extLst>
              <a:ext uri="{28A0092B-C50C-407E-A947-70E740481C1C}">
                <a14:useLocalDpi xmlns:a14="http://schemas.microsoft.com/office/drawing/2010/main" val="0"/>
              </a:ext>
            </a:extLst>
          </a:blip>
          <a:srcRect l="10083" r="10083"/>
          <a:stretch>
            <a:fillRect/>
          </a:stretch>
        </p:blipFill>
        <p:spPr>
          <a:xfrm>
            <a:off x="228600" y="850776"/>
            <a:ext cx="4114800" cy="4114800"/>
          </a:xfrm>
        </p:spPr>
      </p:pic>
      <p:sp>
        <p:nvSpPr>
          <p:cNvPr id="8" name="Title 1"/>
          <p:cNvSpPr>
            <a:spLocks noGrp="1"/>
          </p:cNvSpPr>
          <p:nvPr>
            <p:ph type="title"/>
          </p:nvPr>
        </p:nvSpPr>
        <p:spPr>
          <a:xfrm>
            <a:off x="4581769" y="1023760"/>
            <a:ext cx="4474308" cy="1807420"/>
          </a:xfrm>
        </p:spPr>
        <p:txBody>
          <a:bodyPr/>
          <a:lstStyle/>
          <a:p>
            <a:pPr algn="ctr"/>
            <a:r>
              <a:rPr lang="en-US" sz="5400" b="1" dirty="0">
                <a:solidFill>
                  <a:srgbClr val="79BE30"/>
                </a:solidFill>
              </a:rPr>
              <a:t>Living </a:t>
            </a:r>
            <a:br>
              <a:rPr lang="en-US" sz="5400" b="1" dirty="0">
                <a:solidFill>
                  <a:srgbClr val="79BE30"/>
                </a:solidFill>
              </a:rPr>
            </a:br>
            <a:r>
              <a:rPr lang="en-US" sz="5400" b="1" dirty="0">
                <a:solidFill>
                  <a:srgbClr val="79BE30"/>
                </a:solidFill>
              </a:rPr>
              <a:t>the D-Life</a:t>
            </a:r>
          </a:p>
        </p:txBody>
      </p:sp>
      <p:sp>
        <p:nvSpPr>
          <p:cNvPr id="9" name="Text Placeholder 2"/>
          <p:cNvSpPr>
            <a:spLocks noGrp="1"/>
          </p:cNvSpPr>
          <p:nvPr>
            <p:ph type="body" sz="half" idx="2"/>
          </p:nvPr>
        </p:nvSpPr>
        <p:spPr>
          <a:xfrm>
            <a:off x="4581769" y="3311182"/>
            <a:ext cx="4474308" cy="774060"/>
          </a:xfrm>
        </p:spPr>
        <p:txBody>
          <a:bodyPr>
            <a:normAutofit/>
          </a:bodyPr>
          <a:lstStyle/>
          <a:p>
            <a:pPr algn="ctr"/>
            <a:r>
              <a:rPr lang="en-US" sz="4000" b="1" dirty="0">
                <a:solidFill>
                  <a:schemeClr val="tx1"/>
                </a:solidFill>
              </a:rPr>
              <a:t>Mark 3:13-15</a:t>
            </a:r>
          </a:p>
        </p:txBody>
      </p:sp>
      <p:sp>
        <p:nvSpPr>
          <p:cNvPr id="10"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1</a:t>
            </a:r>
          </a:p>
        </p:txBody>
      </p:sp>
      <p:sp>
        <p:nvSpPr>
          <p:cNvPr id="2" name="TextBox 1">
            <a:extLst>
              <a:ext uri="{FF2B5EF4-FFF2-40B4-BE49-F238E27FC236}">
                <a16:creationId xmlns:a16="http://schemas.microsoft.com/office/drawing/2014/main" id="{99BEEC38-E62D-20F1-E539-01F5F69CA881}"/>
              </a:ext>
            </a:extLst>
          </p:cNvPr>
          <p:cNvSpPr txBox="1"/>
          <p:nvPr/>
        </p:nvSpPr>
        <p:spPr>
          <a:xfrm>
            <a:off x="4562232" y="203204"/>
            <a:ext cx="4493845" cy="461665"/>
          </a:xfrm>
          <a:prstGeom prst="rect">
            <a:avLst/>
          </a:prstGeom>
          <a:noFill/>
        </p:spPr>
        <p:txBody>
          <a:bodyPr wrap="square" rtlCol="0">
            <a:spAutoFit/>
          </a:bodyPr>
          <a:lstStyle/>
          <a:p>
            <a:pPr algn="ctr"/>
            <a:r>
              <a:rPr lang="en-US" sz="2400" b="1" u="sng" dirty="0"/>
              <a:t>D-Life Overview</a:t>
            </a:r>
          </a:p>
        </p:txBody>
      </p:sp>
    </p:spTree>
    <p:extLst>
      <p:ext uri="{BB962C8B-B14F-4D97-AF65-F5344CB8AC3E}">
        <p14:creationId xmlns:p14="http://schemas.microsoft.com/office/powerpoint/2010/main" val="154826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038" y="342477"/>
            <a:ext cx="6945923" cy="952500"/>
          </a:xfrm>
        </p:spPr>
        <p:txBody>
          <a:bodyPr/>
          <a:lstStyle/>
          <a:p>
            <a:r>
              <a:rPr lang="en-US" sz="4400" b="1" dirty="0"/>
              <a:t>The 6 Practices of Disciple-Making</a:t>
            </a:r>
          </a:p>
        </p:txBody>
      </p:sp>
      <p:sp>
        <p:nvSpPr>
          <p:cNvPr id="3" name="Content Placeholder 2"/>
          <p:cNvSpPr>
            <a:spLocks noGrp="1"/>
          </p:cNvSpPr>
          <p:nvPr>
            <p:ph sz="half" idx="1"/>
          </p:nvPr>
        </p:nvSpPr>
        <p:spPr>
          <a:xfrm>
            <a:off x="829892" y="2129192"/>
            <a:ext cx="3767328" cy="2205996"/>
          </a:xfrm>
        </p:spPr>
        <p:txBody>
          <a:bodyPr>
            <a:normAutofit/>
          </a:bodyPr>
          <a:lstStyle/>
          <a:p>
            <a:r>
              <a:rPr lang="en-US" sz="3600" b="1" u="sng" dirty="0">
                <a:solidFill>
                  <a:srgbClr val="000000"/>
                </a:solidFill>
              </a:rPr>
              <a:t>Fellowship</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called His disciples to</a:t>
            </a:r>
            <a:br>
              <a:rPr lang="en-US" sz="3200" dirty="0">
                <a:solidFill>
                  <a:schemeClr val="tx1"/>
                </a:solidFill>
              </a:rPr>
            </a:br>
            <a:r>
              <a:rPr lang="en-US" sz="3200" dirty="0">
                <a:solidFill>
                  <a:schemeClr val="tx1"/>
                </a:solidFill>
              </a:rPr>
              <a:t>have intimate fellowship with Him.</a:t>
            </a:r>
          </a:p>
        </p:txBody>
      </p:sp>
    </p:spTree>
    <p:extLst>
      <p:ext uri="{BB962C8B-B14F-4D97-AF65-F5344CB8AC3E}">
        <p14:creationId xmlns:p14="http://schemas.microsoft.com/office/powerpoint/2010/main" val="354377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taught His disciples using stories </a:t>
            </a:r>
            <a:br>
              <a:rPr lang="en-US" sz="3200" dirty="0">
                <a:solidFill>
                  <a:schemeClr val="tx1"/>
                </a:solidFill>
              </a:rPr>
            </a:br>
            <a:r>
              <a:rPr lang="en-US" sz="3200" dirty="0">
                <a:solidFill>
                  <a:schemeClr val="tx1"/>
                </a:solidFill>
              </a:rPr>
              <a:t>and group discussions.</a:t>
            </a:r>
          </a:p>
        </p:txBody>
      </p:sp>
      <p:sp>
        <p:nvSpPr>
          <p:cNvPr id="7" name="Title 1">
            <a:extLst>
              <a:ext uri="{FF2B5EF4-FFF2-40B4-BE49-F238E27FC236}">
                <a16:creationId xmlns:a16="http://schemas.microsoft.com/office/drawing/2014/main" id="{BF54F414-70B8-DA67-6708-BF7AA7214F4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311423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prayed with His disciples </a:t>
            </a:r>
            <a:br>
              <a:rPr lang="en-US" sz="3200" dirty="0">
                <a:solidFill>
                  <a:schemeClr val="tx1"/>
                </a:solidFill>
              </a:rPr>
            </a:br>
            <a:r>
              <a:rPr lang="en-US" sz="3200" dirty="0">
                <a:solidFill>
                  <a:schemeClr val="tx1"/>
                </a:solidFill>
              </a:rPr>
              <a:t>and taught them to pray.</a:t>
            </a:r>
          </a:p>
        </p:txBody>
      </p:sp>
      <p:sp>
        <p:nvSpPr>
          <p:cNvPr id="7" name="Title 1">
            <a:extLst>
              <a:ext uri="{FF2B5EF4-FFF2-40B4-BE49-F238E27FC236}">
                <a16:creationId xmlns:a16="http://schemas.microsoft.com/office/drawing/2014/main" id="{BB3B0422-0D65-10CA-EC1A-B2D0C4CDEE2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08125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led His disciples out to do </a:t>
            </a:r>
            <a:br>
              <a:rPr lang="en-US" sz="3200" dirty="0">
                <a:solidFill>
                  <a:schemeClr val="tx1"/>
                </a:solidFill>
              </a:rPr>
            </a:br>
            <a:r>
              <a:rPr lang="en-US" sz="3200" dirty="0">
                <a:solidFill>
                  <a:schemeClr val="tx1"/>
                </a:solidFill>
              </a:rPr>
              <a:t>ministry and evangelism</a:t>
            </a:r>
            <a:r>
              <a:rPr lang="en-US" sz="3200" i="1" dirty="0">
                <a:solidFill>
                  <a:schemeClr val="tx1"/>
                </a:solidFill>
              </a:rPr>
              <a:t>.</a:t>
            </a:r>
          </a:p>
        </p:txBody>
      </p:sp>
      <p:sp>
        <p:nvSpPr>
          <p:cNvPr id="8" name="Title 1">
            <a:extLst>
              <a:ext uri="{FF2B5EF4-FFF2-40B4-BE49-F238E27FC236}">
                <a16:creationId xmlns:a16="http://schemas.microsoft.com/office/drawing/2014/main" id="{EE83CFA9-BBC9-6AE6-C96B-B7EA34B994A6}"/>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91043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trained His disciples</a:t>
            </a:r>
            <a:br>
              <a:rPr lang="en-US" sz="3200" dirty="0">
                <a:solidFill>
                  <a:schemeClr val="tx1"/>
                </a:solidFill>
              </a:rPr>
            </a:br>
            <a:r>
              <a:rPr lang="en-US" sz="3200" dirty="0">
                <a:solidFill>
                  <a:schemeClr val="tx1"/>
                </a:solidFill>
              </a:rPr>
              <a:t>to make other disciples.</a:t>
            </a:r>
          </a:p>
        </p:txBody>
      </p:sp>
      <p:sp>
        <p:nvSpPr>
          <p:cNvPr id="8" name="Title 1">
            <a:extLst>
              <a:ext uri="{FF2B5EF4-FFF2-40B4-BE49-F238E27FC236}">
                <a16:creationId xmlns:a16="http://schemas.microsoft.com/office/drawing/2014/main" id="{2BCC9B74-2C37-DCD9-033B-AFFD60A97601}"/>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55309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a:p>
            <a:pPr>
              <a:lnSpc>
                <a:spcPct val="90000"/>
              </a:lnSpc>
            </a:pPr>
            <a:r>
              <a:rPr lang="en-US" sz="3600" b="1" u="sng" dirty="0">
                <a:solidFill>
                  <a:srgbClr val="000000"/>
                </a:solidFill>
              </a:rPr>
              <a:t>Accountability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held His disciples </a:t>
            </a:r>
            <a:br>
              <a:rPr lang="en-US" sz="3200" dirty="0">
                <a:solidFill>
                  <a:schemeClr val="tx1"/>
                </a:solidFill>
              </a:rPr>
            </a:br>
            <a:r>
              <a:rPr lang="en-US" sz="3200" dirty="0">
                <a:solidFill>
                  <a:schemeClr val="tx1"/>
                </a:solidFill>
              </a:rPr>
              <a:t>accountable to the process.</a:t>
            </a:r>
          </a:p>
        </p:txBody>
      </p:sp>
      <p:sp>
        <p:nvSpPr>
          <p:cNvPr id="8" name="Title 1">
            <a:extLst>
              <a:ext uri="{FF2B5EF4-FFF2-40B4-BE49-F238E27FC236}">
                <a16:creationId xmlns:a16="http://schemas.microsoft.com/office/drawing/2014/main" id="{FBA7950C-6B72-CC3B-8BFD-842EF7BBC6D5}"/>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17364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10"/>
            <a:ext cx="8229600" cy="952500"/>
          </a:xfrm>
        </p:spPr>
        <p:txBody>
          <a:bodyPr/>
          <a:lstStyle/>
          <a:p>
            <a:r>
              <a:rPr lang="en-US" b="1" dirty="0"/>
              <a:t>John 13:15</a:t>
            </a:r>
          </a:p>
        </p:txBody>
      </p:sp>
      <p:sp>
        <p:nvSpPr>
          <p:cNvPr id="3" name="TextBox 2"/>
          <p:cNvSpPr txBox="1"/>
          <p:nvPr/>
        </p:nvSpPr>
        <p:spPr>
          <a:xfrm>
            <a:off x="1097345" y="2404368"/>
            <a:ext cx="7311501" cy="1848711"/>
          </a:xfrm>
          <a:prstGeom prst="rect">
            <a:avLst/>
          </a:prstGeom>
          <a:noFill/>
        </p:spPr>
        <p:txBody>
          <a:bodyPr wrap="square" rtlCol="0">
            <a:spAutoFit/>
          </a:bodyPr>
          <a:lstStyle/>
          <a:p>
            <a:pPr>
              <a:lnSpc>
                <a:spcPct val="120000"/>
              </a:lnSpc>
            </a:pPr>
            <a:r>
              <a:rPr lang="en-US" sz="3200" i="1" dirty="0"/>
              <a:t>For I have given you an example, that you also should do just as I have done to you.</a:t>
            </a:r>
            <a:r>
              <a:rPr lang="en-US" sz="3200" dirty="0"/>
              <a:t> </a:t>
            </a:r>
          </a:p>
        </p:txBody>
      </p:sp>
    </p:spTree>
    <p:extLst>
      <p:ext uri="{BB962C8B-B14F-4D97-AF65-F5344CB8AC3E}">
        <p14:creationId xmlns:p14="http://schemas.microsoft.com/office/powerpoint/2010/main" val="153763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0874" y="2414315"/>
            <a:ext cx="8162250" cy="2481770"/>
          </a:xfrm>
          <a:prstGeom prst="rect">
            <a:avLst/>
          </a:prstGeom>
          <a:noFill/>
        </p:spPr>
        <p:txBody>
          <a:bodyPr wrap="square" rtlCol="0">
            <a:spAutoFit/>
          </a:bodyPr>
          <a:lstStyle/>
          <a:p>
            <a:pPr algn="ctr"/>
            <a:r>
              <a:rPr lang="en-US" sz="3200" dirty="0"/>
              <a:t>For Jesus, disciple-making </a:t>
            </a:r>
            <a:br>
              <a:rPr lang="en-US" sz="3200" dirty="0"/>
            </a:br>
            <a:r>
              <a:rPr lang="en-US" sz="3200" dirty="0"/>
              <a:t>was </a:t>
            </a:r>
            <a:r>
              <a:rPr lang="en-US" sz="3200" b="1" dirty="0">
                <a:solidFill>
                  <a:srgbClr val="79BE30"/>
                </a:solidFill>
              </a:rPr>
              <a:t>transformational</a:t>
            </a:r>
            <a:r>
              <a:rPr lang="en-US" sz="3200" b="1" dirty="0"/>
              <a:t>.</a:t>
            </a:r>
          </a:p>
          <a:p>
            <a:pPr algn="ctr"/>
            <a:endParaRPr lang="en-US" b="1" i="1" dirty="0"/>
          </a:p>
          <a:p>
            <a:pPr algn="ctr">
              <a:lnSpc>
                <a:spcPct val="120000"/>
              </a:lnSpc>
            </a:pPr>
            <a:r>
              <a:rPr lang="en-US" sz="3200" dirty="0"/>
              <a:t>He sent His disciples out </a:t>
            </a:r>
            <a:r>
              <a:rPr lang="en-US" sz="3200" i="1" dirty="0"/>
              <a:t>“to preach and have authority to cast out demons.”</a:t>
            </a:r>
            <a:endParaRPr lang="en-US" sz="3200" b="1" dirty="0"/>
          </a:p>
        </p:txBody>
      </p:sp>
      <p:sp>
        <p:nvSpPr>
          <p:cNvPr id="5" name="Title 1"/>
          <p:cNvSpPr>
            <a:spLocks noGrp="1"/>
          </p:cNvSpPr>
          <p:nvPr>
            <p:ph type="title"/>
          </p:nvPr>
        </p:nvSpPr>
        <p:spPr>
          <a:xfrm>
            <a:off x="352642" y="249422"/>
            <a:ext cx="8438715" cy="952500"/>
          </a:xfrm>
        </p:spPr>
        <p:txBody>
          <a:bodyPr/>
          <a:lstStyle/>
          <a:p>
            <a:pPr marL="742950" indent="-742950" algn="l">
              <a:lnSpc>
                <a:spcPct val="110000"/>
              </a:lnSpc>
              <a:buFont typeface="+mj-lt"/>
              <a:buAutoNum type="arabicPeriod" startAt="3"/>
            </a:pPr>
            <a:r>
              <a:rPr lang="en-US" sz="3600" b="1" dirty="0"/>
              <a:t> </a:t>
            </a:r>
            <a:r>
              <a:rPr lang="en-US" sz="3600" b="1" spc="-150" dirty="0"/>
              <a:t>Disciple-making has the </a:t>
            </a:r>
            <a:r>
              <a:rPr lang="en-US" sz="3600" b="1" u="sng" spc="-150" dirty="0"/>
              <a:t>spiritual</a:t>
            </a:r>
            <a:r>
              <a:rPr lang="en-US" sz="3600" b="1" spc="-150" dirty="0"/>
              <a:t>  </a:t>
            </a:r>
            <a:br>
              <a:rPr lang="en-US" sz="3600" b="1" spc="-150" dirty="0"/>
            </a:br>
            <a:r>
              <a:rPr lang="en-US" sz="3600" b="1" spc="-150" dirty="0"/>
              <a:t> power to transform lives (v. 14b-15).</a:t>
            </a:r>
          </a:p>
        </p:txBody>
      </p:sp>
    </p:spTree>
    <p:extLst>
      <p:ext uri="{BB962C8B-B14F-4D97-AF65-F5344CB8AC3E}">
        <p14:creationId xmlns:p14="http://schemas.microsoft.com/office/powerpoint/2010/main" val="2851140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D423C-5EAC-BA48-85E2-3C88255FA7FD}"/>
              </a:ext>
            </a:extLst>
          </p:cNvPr>
          <p:cNvSpPr/>
          <p:nvPr/>
        </p:nvSpPr>
        <p:spPr>
          <a:xfrm>
            <a:off x="111511" y="1373809"/>
            <a:ext cx="8935844" cy="3509038"/>
          </a:xfrm>
          <a:prstGeom prst="rect">
            <a:avLst/>
          </a:prstGeom>
        </p:spPr>
        <p:txBody>
          <a:bodyPr wrap="square">
            <a:spAutoFit/>
          </a:bodyPr>
          <a:lstStyle/>
          <a:p>
            <a:pPr marL="228600" marR="0" algn="ctr">
              <a:lnSpc>
                <a:spcPct val="120000"/>
              </a:lnSpc>
              <a:spcBef>
                <a:spcPts val="0"/>
              </a:spcBef>
              <a:spcAft>
                <a:spcPts val="1200"/>
              </a:spcAft>
            </a:pPr>
            <a:r>
              <a:rPr lang="en-US" sz="3600" b="1" spc="-150" dirty="0">
                <a:latin typeface="Arial" panose="020B0604020202020204" pitchFamily="34" charset="0"/>
                <a:ea typeface="MS PGothic" panose="020B0600070205080204" pitchFamily="34" charset="-128"/>
                <a:cs typeface="Times New Roman" panose="02020603050405020304" pitchFamily="18" charset="0"/>
              </a:rPr>
              <a:t>Jesus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 </a:t>
            </a:r>
            <a:r>
              <a:rPr lang="en-US" sz="3600" b="1" spc="-150" dirty="0">
                <a:latin typeface="Arial" panose="020B0604020202020204" pitchFamily="34" charset="0"/>
                <a:ea typeface="MS PGothic" panose="020B0600070205080204" pitchFamily="34" charset="-128"/>
                <a:cs typeface="Times New Roman" panose="02020603050405020304" pitchFamily="18" charset="0"/>
              </a:rPr>
              <a:t>who</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latin typeface="Arial" panose="020B0604020202020204" pitchFamily="34" charset="0"/>
                <a:ea typeface="MS PGothic" panose="020B0600070205080204" pitchFamily="34" charset="-128"/>
                <a:cs typeface="Times New Roman" panose="02020603050405020304" pitchFamily="18" charset="0"/>
              </a:rPr>
              <a:t>He didn’t make any other kind. </a:t>
            </a:r>
          </a:p>
          <a:p>
            <a:pPr marL="228600" marR="0" algn="ctr">
              <a:lnSpc>
                <a:spcPct val="120000"/>
              </a:lnSpc>
              <a:spcBef>
                <a:spcPts val="0"/>
              </a:spcBef>
              <a:spcAft>
                <a:spcPts val="1200"/>
              </a:spcAft>
            </a:pPr>
            <a:r>
              <a:rPr lang="en-US" sz="3600" dirty="0">
                <a:latin typeface="+mj-lt"/>
              </a:rPr>
              <a:t>He equipped these </a:t>
            </a:r>
            <a:r>
              <a:rPr lang="en-US" sz="3600" b="1" dirty="0">
                <a:latin typeface="+mj-lt"/>
              </a:rPr>
              <a:t>common men</a:t>
            </a:r>
            <a:r>
              <a:rPr lang="en-US" sz="3600" dirty="0">
                <a:latin typeface="+mj-lt"/>
              </a:rPr>
              <a:t> to be </a:t>
            </a:r>
            <a:r>
              <a:rPr lang="en-US" sz="3600" b="1" dirty="0">
                <a:latin typeface="+mj-lt"/>
              </a:rPr>
              <a:t>disciple makers</a:t>
            </a:r>
            <a:r>
              <a:rPr lang="en-US" sz="3600" dirty="0">
                <a:latin typeface="+mj-lt"/>
              </a:rPr>
              <a:t> and </a:t>
            </a:r>
            <a:r>
              <a:rPr lang="en-US" sz="3600" b="1" dirty="0">
                <a:latin typeface="+mj-lt"/>
              </a:rPr>
              <a:t>sent them out </a:t>
            </a:r>
            <a:r>
              <a:rPr lang="en-US" sz="3600" dirty="0">
                <a:latin typeface="+mj-lt"/>
              </a:rPr>
              <a:t>to do the work He trained them to do. </a:t>
            </a:r>
            <a:endParaRPr lang="en-US" sz="3600" dirty="0">
              <a:effectLst/>
              <a:latin typeface="+mj-lt"/>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1356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02" y="354461"/>
            <a:ext cx="8229600" cy="952500"/>
          </a:xfrm>
        </p:spPr>
        <p:txBody>
          <a:bodyPr/>
          <a:lstStyle/>
          <a:p>
            <a:r>
              <a:rPr lang="en-US" b="1" dirty="0"/>
              <a:t>John 14:12</a:t>
            </a:r>
          </a:p>
        </p:txBody>
      </p:sp>
      <p:sp>
        <p:nvSpPr>
          <p:cNvPr id="3" name="TextBox 2"/>
          <p:cNvSpPr txBox="1"/>
          <p:nvPr/>
        </p:nvSpPr>
        <p:spPr>
          <a:xfrm>
            <a:off x="814722" y="2377481"/>
            <a:ext cx="7835929" cy="2250873"/>
          </a:xfrm>
          <a:prstGeom prst="rect">
            <a:avLst/>
          </a:prstGeom>
          <a:noFill/>
        </p:spPr>
        <p:txBody>
          <a:bodyPr wrap="square" rtlCol="0">
            <a:spAutoFit/>
          </a:bodyPr>
          <a:lstStyle/>
          <a:p>
            <a:pPr>
              <a:lnSpc>
                <a:spcPct val="110000"/>
              </a:lnSpc>
            </a:pPr>
            <a:r>
              <a:rPr lang="en-US" sz="3200" i="1" dirty="0"/>
              <a:t>Truly, truly, I say to you, whoever believes in me will also do the works that I do; and </a:t>
            </a:r>
            <a:r>
              <a:rPr lang="en-US" sz="3200" b="1" i="1" u="sng" dirty="0">
                <a:solidFill>
                  <a:srgbClr val="79BE30"/>
                </a:solidFill>
              </a:rPr>
              <a:t>greater works</a:t>
            </a:r>
            <a:r>
              <a:rPr lang="en-US" sz="3200" i="1" dirty="0"/>
              <a:t> than these will he do, because I am going to the Father.</a:t>
            </a:r>
          </a:p>
        </p:txBody>
      </p:sp>
    </p:spTree>
    <p:extLst>
      <p:ext uri="{BB962C8B-B14F-4D97-AF65-F5344CB8AC3E}">
        <p14:creationId xmlns:p14="http://schemas.microsoft.com/office/powerpoint/2010/main" val="293156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79" y="287618"/>
            <a:ext cx="8229600" cy="952500"/>
          </a:xfrm>
        </p:spPr>
        <p:txBody>
          <a:bodyPr/>
          <a:lstStyle/>
          <a:p>
            <a:r>
              <a:rPr lang="en-US" b="1" dirty="0"/>
              <a:t>What is your purpose?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495" b="15645"/>
          <a:stretch/>
        </p:blipFill>
        <p:spPr>
          <a:xfrm>
            <a:off x="2131393" y="1965738"/>
            <a:ext cx="4671391" cy="3596594"/>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409438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2062320"/>
            <a:ext cx="8393240" cy="1818959"/>
          </a:xfrm>
          <a:prstGeom prst="rect">
            <a:avLst/>
          </a:prstGeom>
          <a:noFill/>
        </p:spPr>
        <p:txBody>
          <a:bodyPr wrap="square" rtlCol="0">
            <a:spAutoFit/>
          </a:bodyPr>
          <a:lstStyle/>
          <a:p>
            <a:pPr algn="ctr">
              <a:lnSpc>
                <a:spcPct val="130000"/>
              </a:lnSpc>
            </a:pPr>
            <a:r>
              <a:rPr lang="en-US" sz="4400" b="1" dirty="0"/>
              <a:t>Disciple-making is the </a:t>
            </a:r>
            <a:r>
              <a:rPr lang="en-US" sz="4400" b="1" dirty="0">
                <a:solidFill>
                  <a:srgbClr val="79BE30"/>
                </a:solidFill>
              </a:rPr>
              <a:t>“</a:t>
            </a:r>
            <a:r>
              <a:rPr lang="en-US" sz="4400" b="1" u="sng" dirty="0">
                <a:solidFill>
                  <a:srgbClr val="79BE30"/>
                </a:solidFill>
              </a:rPr>
              <a:t>greater</a:t>
            </a:r>
            <a:r>
              <a:rPr lang="en-US" sz="4400" b="1" dirty="0">
                <a:solidFill>
                  <a:srgbClr val="79BE30"/>
                </a:solidFill>
              </a:rPr>
              <a:t> </a:t>
            </a:r>
            <a:r>
              <a:rPr lang="en-US" sz="4400" b="1" u="sng" dirty="0">
                <a:solidFill>
                  <a:srgbClr val="79BE30"/>
                </a:solidFill>
              </a:rPr>
              <a:t>work</a:t>
            </a:r>
            <a:r>
              <a:rPr lang="en-US" sz="4400" b="1" dirty="0">
                <a:solidFill>
                  <a:srgbClr val="79BE30"/>
                </a:solidFill>
              </a:rPr>
              <a:t>.”</a:t>
            </a:r>
          </a:p>
        </p:txBody>
      </p:sp>
    </p:spTree>
    <p:extLst>
      <p:ext uri="{BB962C8B-B14F-4D97-AF65-F5344CB8AC3E}">
        <p14:creationId xmlns:p14="http://schemas.microsoft.com/office/powerpoint/2010/main" val="701613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hersonfishing.jpg"/>
          <p:cNvPicPr>
            <a:picLocks noChangeAspect="1"/>
          </p:cNvPicPr>
          <p:nvPr/>
        </p:nvPicPr>
        <p:blipFill rotWithShape="1">
          <a:blip r:embed="rId2">
            <a:extLst>
              <a:ext uri="{28A0092B-C50C-407E-A947-70E740481C1C}">
                <a14:useLocalDpi xmlns:a14="http://schemas.microsoft.com/office/drawing/2010/main" val="0"/>
              </a:ext>
            </a:extLst>
          </a:blip>
          <a:srcRect t="1341" b="5113"/>
          <a:stretch/>
        </p:blipFill>
        <p:spPr>
          <a:xfrm>
            <a:off x="0" y="982870"/>
            <a:ext cx="9144000" cy="4748683"/>
          </a:xfrm>
          <a:prstGeom prst="rect">
            <a:avLst/>
          </a:prstGeom>
        </p:spPr>
      </p:pic>
      <p:sp>
        <p:nvSpPr>
          <p:cNvPr id="3" name="TextBox 2"/>
          <p:cNvSpPr txBox="1"/>
          <p:nvPr/>
        </p:nvSpPr>
        <p:spPr>
          <a:xfrm>
            <a:off x="176702" y="162080"/>
            <a:ext cx="8713304" cy="707886"/>
          </a:xfrm>
          <a:prstGeom prst="rect">
            <a:avLst/>
          </a:prstGeom>
          <a:noFill/>
        </p:spPr>
        <p:txBody>
          <a:bodyPr wrap="square" rtlCol="0">
            <a:spAutoFit/>
          </a:bodyPr>
          <a:lstStyle/>
          <a:p>
            <a:pPr algn="ctr"/>
            <a:r>
              <a:rPr lang="en-US" sz="4000" b="1" dirty="0">
                <a:solidFill>
                  <a:srgbClr val="FFFFFF"/>
                </a:solidFill>
              </a:rPr>
              <a:t>A Father, a Son, and a </a:t>
            </a:r>
            <a:r>
              <a:rPr lang="en-US" sz="4000" b="1" dirty="0" err="1">
                <a:solidFill>
                  <a:srgbClr val="FFFFFF"/>
                </a:solidFill>
              </a:rPr>
              <a:t>Zebco</a:t>
            </a:r>
            <a:r>
              <a:rPr lang="en-US" sz="4000" b="1" dirty="0">
                <a:solidFill>
                  <a:srgbClr val="FFFFFF"/>
                </a:solidFill>
              </a:rPr>
              <a:t> 33</a:t>
            </a:r>
          </a:p>
        </p:txBody>
      </p:sp>
    </p:spTree>
    <p:extLst>
      <p:ext uri="{BB962C8B-B14F-4D97-AF65-F5344CB8AC3E}">
        <p14:creationId xmlns:p14="http://schemas.microsoft.com/office/powerpoint/2010/main" val="53519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759" y="1821928"/>
            <a:ext cx="7102482" cy="2071144"/>
          </a:xfrm>
          <a:prstGeom prst="rect">
            <a:avLst/>
          </a:prstGeom>
          <a:noFill/>
        </p:spPr>
        <p:txBody>
          <a:bodyPr wrap="square" rtlCol="0">
            <a:spAutoFit/>
          </a:bodyPr>
          <a:lstStyle/>
          <a:p>
            <a:pPr algn="ctr">
              <a:lnSpc>
                <a:spcPct val="110000"/>
              </a:lnSpc>
            </a:pPr>
            <a:r>
              <a:rPr lang="en-US" sz="4000" b="1" dirty="0"/>
              <a:t>The goal of D-Life is to equip </a:t>
            </a:r>
            <a:r>
              <a:rPr lang="en-US" sz="4000" b="1" u="sng" dirty="0">
                <a:solidFill>
                  <a:srgbClr val="79BE30"/>
                </a:solidFill>
              </a:rPr>
              <a:t>common</a:t>
            </a:r>
            <a:r>
              <a:rPr lang="en-US" sz="4000" b="1" dirty="0"/>
              <a:t> people to be </a:t>
            </a:r>
            <a:r>
              <a:rPr lang="en-US" sz="4000" b="1" u="sng" dirty="0">
                <a:solidFill>
                  <a:srgbClr val="79BE2F"/>
                </a:solidFill>
              </a:rPr>
              <a:t>Christ-like</a:t>
            </a:r>
            <a:r>
              <a:rPr lang="en-US" sz="4000" b="1" dirty="0"/>
              <a:t> disciple makers.</a:t>
            </a:r>
          </a:p>
        </p:txBody>
      </p:sp>
    </p:spTree>
    <p:extLst>
      <p:ext uri="{BB962C8B-B14F-4D97-AF65-F5344CB8AC3E}">
        <p14:creationId xmlns:p14="http://schemas.microsoft.com/office/powerpoint/2010/main" val="743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203" y="1808788"/>
            <a:ext cx="7777594" cy="2612831"/>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4000" b="1" dirty="0"/>
              <a:t>Are you a </a:t>
            </a:r>
            <a:r>
              <a:rPr lang="en-US" sz="4000" b="1" u="sng" dirty="0">
                <a:solidFill>
                  <a:srgbClr val="79BE2F"/>
                </a:solidFill>
              </a:rPr>
              <a:t>follower</a:t>
            </a:r>
            <a:r>
              <a:rPr lang="en-US" sz="4000" b="1" dirty="0"/>
              <a:t> of Jesus?</a:t>
            </a:r>
          </a:p>
          <a:p>
            <a:pPr marL="571500" indent="-571500">
              <a:lnSpc>
                <a:spcPct val="110000"/>
              </a:lnSpc>
              <a:buFont typeface="Arial" panose="020B0604020202020204" pitchFamily="34" charset="0"/>
              <a:buChar char="•"/>
            </a:pPr>
            <a:endParaRPr lang="en-US" sz="2800" b="1" dirty="0"/>
          </a:p>
          <a:p>
            <a:pPr marL="571500" indent="-571500">
              <a:lnSpc>
                <a:spcPct val="110000"/>
              </a:lnSpc>
              <a:buFont typeface="Arial" panose="020B0604020202020204" pitchFamily="34" charset="0"/>
              <a:buChar char="•"/>
            </a:pPr>
            <a:r>
              <a:rPr lang="en-US" sz="4000" b="1" dirty="0"/>
              <a:t>Are you willing to become a </a:t>
            </a:r>
            <a:r>
              <a:rPr lang="en-US" sz="4000" b="1" u="sng" dirty="0">
                <a:solidFill>
                  <a:srgbClr val="79BE2F"/>
                </a:solidFill>
              </a:rPr>
              <a:t>fisher</a:t>
            </a:r>
            <a:r>
              <a:rPr lang="en-US" sz="4000" b="1" dirty="0"/>
              <a:t> of men?</a:t>
            </a:r>
          </a:p>
        </p:txBody>
      </p:sp>
    </p:spTree>
    <p:extLst>
      <p:ext uri="{BB962C8B-B14F-4D97-AF65-F5344CB8AC3E}">
        <p14:creationId xmlns:p14="http://schemas.microsoft.com/office/powerpoint/2010/main" val="316641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482594-48F2-B05F-FB0F-7622A5F5DE08}"/>
              </a:ext>
            </a:extLst>
          </p:cNvPr>
          <p:cNvSpPr txBox="1"/>
          <p:nvPr/>
        </p:nvSpPr>
        <p:spPr>
          <a:xfrm>
            <a:off x="386861" y="1826448"/>
            <a:ext cx="8370277" cy="2062103"/>
          </a:xfrm>
          <a:prstGeom prst="rect">
            <a:avLst/>
          </a:prstGeom>
          <a:noFill/>
        </p:spPr>
        <p:txBody>
          <a:bodyPr wrap="square" rtlCol="0">
            <a:spAutoFit/>
          </a:bodyPr>
          <a:lstStyle/>
          <a:p>
            <a:pPr algn="ctr"/>
            <a:r>
              <a:rPr lang="en-US" sz="3200" dirty="0"/>
              <a:t>Through D-Life, our </a:t>
            </a:r>
            <a:r>
              <a:rPr lang="en-US" sz="3200" b="1" dirty="0">
                <a:solidFill>
                  <a:srgbClr val="79BE2F"/>
                </a:solidFill>
              </a:rPr>
              <a:t>vision</a:t>
            </a:r>
            <a:r>
              <a:rPr lang="en-US" sz="3200" dirty="0"/>
              <a:t> is to see a global grassroots disciple-making movement. </a:t>
            </a:r>
          </a:p>
          <a:p>
            <a:pPr algn="ctr"/>
            <a:endParaRPr lang="en-US" sz="3200" dirty="0"/>
          </a:p>
          <a:p>
            <a:pPr algn="ctr"/>
            <a:r>
              <a:rPr lang="en-US" sz="3200" b="1" dirty="0"/>
              <a:t>We want </a:t>
            </a:r>
            <a:r>
              <a:rPr lang="en-US" sz="3200" b="1" u="sng" dirty="0"/>
              <a:t>you</a:t>
            </a:r>
            <a:r>
              <a:rPr lang="en-US" sz="3200" b="1" dirty="0"/>
              <a:t> to join the movement!</a:t>
            </a:r>
          </a:p>
        </p:txBody>
      </p:sp>
    </p:spTree>
    <p:extLst>
      <p:ext uri="{BB962C8B-B14F-4D97-AF65-F5344CB8AC3E}">
        <p14:creationId xmlns:p14="http://schemas.microsoft.com/office/powerpoint/2010/main" val="67951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14849" y="2487672"/>
            <a:ext cx="8914301" cy="2414471"/>
          </a:xfrm>
        </p:spPr>
        <p:txBody>
          <a:bodyPr>
            <a:noAutofit/>
          </a:bodyPr>
          <a:lstStyle/>
          <a:p>
            <a:pPr>
              <a:spcBef>
                <a:spcPts val="1200"/>
              </a:spcBef>
            </a:pPr>
            <a:r>
              <a:rPr lang="en-US" sz="3000" dirty="0">
                <a:solidFill>
                  <a:srgbClr val="000000"/>
                </a:solidFill>
              </a:rPr>
              <a:t>Disciple-making is </a:t>
            </a:r>
            <a:r>
              <a:rPr lang="en-US" sz="3000" b="1" u="sng" dirty="0">
                <a:solidFill>
                  <a:srgbClr val="79BE30"/>
                </a:solidFill>
              </a:rPr>
              <a:t>not</a:t>
            </a:r>
            <a:r>
              <a:rPr lang="en-US" sz="3000" dirty="0">
                <a:solidFill>
                  <a:srgbClr val="000000"/>
                </a:solidFill>
              </a:rPr>
              <a:t> a program; it’s a lifestyle.</a:t>
            </a:r>
          </a:p>
          <a:p>
            <a:pPr>
              <a:spcBef>
                <a:spcPts val="1200"/>
              </a:spcBef>
            </a:pPr>
            <a:r>
              <a:rPr lang="en-US" sz="3000" dirty="0">
                <a:solidFill>
                  <a:srgbClr val="000000"/>
                </a:solidFill>
              </a:rPr>
              <a:t>Disciple-making is our </a:t>
            </a:r>
            <a:r>
              <a:rPr lang="en-US" sz="3000" b="1" u="sng" dirty="0">
                <a:solidFill>
                  <a:srgbClr val="79BE30"/>
                </a:solidFill>
              </a:rPr>
              <a:t>supreme</a:t>
            </a:r>
            <a:r>
              <a:rPr lang="en-US" sz="3000" dirty="0">
                <a:solidFill>
                  <a:srgbClr val="000000"/>
                </a:solidFill>
              </a:rPr>
              <a:t> purpose in life.</a:t>
            </a:r>
          </a:p>
          <a:p>
            <a:pPr>
              <a:spcBef>
                <a:spcPts val="1200"/>
              </a:spcBef>
            </a:pPr>
            <a:r>
              <a:rPr lang="en-US" sz="3000" dirty="0">
                <a:solidFill>
                  <a:srgbClr val="000000"/>
                </a:solidFill>
              </a:rPr>
              <a:t>Disciple-making has a </a:t>
            </a:r>
            <a:r>
              <a:rPr lang="en-US" sz="3000" b="1" u="sng" dirty="0">
                <a:solidFill>
                  <a:srgbClr val="79BE30"/>
                </a:solidFill>
              </a:rPr>
              <a:t>simple</a:t>
            </a:r>
            <a:r>
              <a:rPr lang="en-US" sz="3000" dirty="0">
                <a:solidFill>
                  <a:srgbClr val="000000"/>
                </a:solidFill>
              </a:rPr>
              <a:t> process to </a:t>
            </a:r>
            <a:br>
              <a:rPr lang="en-US" sz="3000" dirty="0">
                <a:solidFill>
                  <a:srgbClr val="000000"/>
                </a:solidFill>
              </a:rPr>
            </a:br>
            <a:r>
              <a:rPr lang="en-US" sz="3000" dirty="0">
                <a:solidFill>
                  <a:srgbClr val="000000"/>
                </a:solidFill>
              </a:rPr>
              <a:t>follow.</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580740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26802"/>
            <a:ext cx="8020594" cy="2006009"/>
          </a:xfrm>
        </p:spPr>
        <p:txBody>
          <a:bodyPr>
            <a:noAutofit/>
          </a:bodyPr>
          <a:lstStyle/>
          <a:p>
            <a:pPr>
              <a:spcBef>
                <a:spcPts val="1200"/>
              </a:spcBef>
            </a:pPr>
            <a:r>
              <a:rPr lang="en-US" sz="3000" dirty="0">
                <a:solidFill>
                  <a:srgbClr val="000000"/>
                </a:solidFill>
              </a:rPr>
              <a:t>Disciple-making has the </a:t>
            </a:r>
            <a:r>
              <a:rPr lang="en-US" sz="3000" b="1" u="sng" dirty="0">
                <a:solidFill>
                  <a:srgbClr val="79BE30"/>
                </a:solidFill>
              </a:rPr>
              <a:t>spiritual</a:t>
            </a:r>
            <a:r>
              <a:rPr lang="en-US" sz="3000" dirty="0">
                <a:solidFill>
                  <a:srgbClr val="000000"/>
                </a:solidFill>
              </a:rPr>
              <a:t> power to transform lives.</a:t>
            </a:r>
          </a:p>
          <a:p>
            <a:pPr>
              <a:spcBef>
                <a:spcPts val="1200"/>
              </a:spcBef>
            </a:pPr>
            <a:r>
              <a:rPr lang="en-US" sz="3000" dirty="0">
                <a:solidFill>
                  <a:srgbClr val="000000"/>
                </a:solidFill>
              </a:rPr>
              <a:t>Disciple-making is the </a:t>
            </a:r>
            <a:r>
              <a:rPr lang="en-US" sz="3000" b="1" u="sng" dirty="0">
                <a:solidFill>
                  <a:srgbClr val="79BE30"/>
                </a:solidFill>
              </a:rPr>
              <a:t>greater</a:t>
            </a:r>
            <a:r>
              <a:rPr lang="en-US" sz="3000" dirty="0">
                <a:solidFill>
                  <a:srgbClr val="000000"/>
                </a:solidFill>
              </a:rPr>
              <a:t> work.</a:t>
            </a:r>
          </a:p>
        </p:txBody>
      </p:sp>
    </p:spTree>
    <p:extLst>
      <p:ext uri="{BB962C8B-B14F-4D97-AF65-F5344CB8AC3E}">
        <p14:creationId xmlns:p14="http://schemas.microsoft.com/office/powerpoint/2010/main" val="81144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1</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1462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48138" y="854720"/>
            <a:ext cx="4114800" cy="4114800"/>
          </a:xfrm>
        </p:spPr>
      </p:pic>
      <p:sp>
        <p:nvSpPr>
          <p:cNvPr id="7" name="Title 1"/>
          <p:cNvSpPr>
            <a:spLocks noGrp="1"/>
          </p:cNvSpPr>
          <p:nvPr>
            <p:ph type="title"/>
          </p:nvPr>
        </p:nvSpPr>
        <p:spPr>
          <a:xfrm>
            <a:off x="4581769" y="517769"/>
            <a:ext cx="4474308" cy="2347849"/>
          </a:xfrm>
        </p:spPr>
        <p:txBody>
          <a:bodyPr/>
          <a:lstStyle/>
          <a:p>
            <a:pPr algn="ctr"/>
            <a:r>
              <a:rPr lang="en-US" b="1" dirty="0">
                <a:solidFill>
                  <a:srgbClr val="79BE30"/>
                </a:solidFill>
              </a:rPr>
              <a:t>The Fellowship of D-Life</a:t>
            </a:r>
          </a:p>
        </p:txBody>
      </p:sp>
      <p:sp>
        <p:nvSpPr>
          <p:cNvPr id="8" name="Text Placeholder 2"/>
          <p:cNvSpPr>
            <a:spLocks noGrp="1"/>
          </p:cNvSpPr>
          <p:nvPr>
            <p:ph type="body" sz="half" idx="2"/>
          </p:nvPr>
        </p:nvSpPr>
        <p:spPr>
          <a:xfrm>
            <a:off x="4581769" y="3131429"/>
            <a:ext cx="4474308" cy="774060"/>
          </a:xfrm>
        </p:spPr>
        <p:txBody>
          <a:bodyPr>
            <a:normAutofit/>
          </a:bodyPr>
          <a:lstStyle/>
          <a:p>
            <a:pPr algn="ctr"/>
            <a:r>
              <a:rPr lang="en-US" sz="4000" b="1" dirty="0">
                <a:solidFill>
                  <a:schemeClr val="tx1"/>
                </a:solidFill>
              </a:rPr>
              <a:t>Mark 3:16-19</a:t>
            </a:r>
          </a:p>
        </p:txBody>
      </p:sp>
      <p:sp>
        <p:nvSpPr>
          <p:cNvPr id="9"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2</a:t>
            </a:r>
          </a:p>
        </p:txBody>
      </p:sp>
      <p:sp>
        <p:nvSpPr>
          <p:cNvPr id="2" name="TextBox 1">
            <a:extLst>
              <a:ext uri="{FF2B5EF4-FFF2-40B4-BE49-F238E27FC236}">
                <a16:creationId xmlns:a16="http://schemas.microsoft.com/office/drawing/2014/main" id="{F663001B-5EF8-AC89-BD15-93E8EDC487C5}"/>
              </a:ext>
            </a:extLst>
          </p:cNvPr>
          <p:cNvSpPr txBox="1"/>
          <p:nvPr/>
        </p:nvSpPr>
        <p:spPr>
          <a:xfrm>
            <a:off x="4562232" y="304799"/>
            <a:ext cx="4493845" cy="461665"/>
          </a:xfrm>
          <a:prstGeom prst="rect">
            <a:avLst/>
          </a:prstGeom>
          <a:noFill/>
        </p:spPr>
        <p:txBody>
          <a:bodyPr wrap="square" rtlCol="0">
            <a:spAutoFit/>
          </a:bodyPr>
          <a:lstStyle/>
          <a:p>
            <a:pPr algn="ctr"/>
            <a:r>
              <a:rPr lang="en-US" sz="2400" b="1" u="sng" dirty="0"/>
              <a:t>Disciple-Making Practice #1</a:t>
            </a:r>
          </a:p>
        </p:txBody>
      </p:sp>
    </p:spTree>
    <p:extLst>
      <p:ext uri="{BB962C8B-B14F-4D97-AF65-F5344CB8AC3E}">
        <p14:creationId xmlns:p14="http://schemas.microsoft.com/office/powerpoint/2010/main" val="3624716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8216" y="1471620"/>
            <a:ext cx="7807568" cy="3639010"/>
          </a:xfrm>
          <a:prstGeom prst="rect">
            <a:avLst/>
          </a:prstGeom>
          <a:noFill/>
        </p:spPr>
        <p:txBody>
          <a:bodyPr wrap="square" rtlCol="0">
            <a:spAutoFit/>
          </a:bodyPr>
          <a:lstStyle/>
          <a:p>
            <a:pPr algn="ctr">
              <a:lnSpc>
                <a:spcPct val="110000"/>
              </a:lnSpc>
            </a:pPr>
            <a:r>
              <a:rPr lang="en-US" sz="3200" dirty="0"/>
              <a:t>There are a lot of </a:t>
            </a:r>
            <a:r>
              <a:rPr lang="en-US" sz="3200" b="1" dirty="0">
                <a:solidFill>
                  <a:srgbClr val="79BE2F"/>
                </a:solidFill>
              </a:rPr>
              <a:t>broken people</a:t>
            </a:r>
            <a:r>
              <a:rPr lang="en-US" sz="3200" dirty="0">
                <a:solidFill>
                  <a:srgbClr val="79BE2F"/>
                </a:solidFill>
              </a:rPr>
              <a:t> </a:t>
            </a:r>
            <a:r>
              <a:rPr lang="en-US" sz="3200" dirty="0"/>
              <a:t>in the world. For the most part, the church is </a:t>
            </a:r>
            <a:r>
              <a:rPr lang="en-US" sz="3200" u="sng" dirty="0"/>
              <a:t>not</a:t>
            </a:r>
            <a:r>
              <a:rPr lang="en-US" sz="3200" dirty="0"/>
              <a:t> doing an effective job of reaching them.</a:t>
            </a:r>
          </a:p>
          <a:p>
            <a:pPr algn="ctr">
              <a:lnSpc>
                <a:spcPct val="110000"/>
              </a:lnSpc>
            </a:pPr>
            <a:endParaRPr lang="en-US" sz="2000" dirty="0"/>
          </a:p>
          <a:p>
            <a:pPr algn="ctr">
              <a:lnSpc>
                <a:spcPct val="110000"/>
              </a:lnSpc>
            </a:pPr>
            <a:r>
              <a:rPr lang="en-US" sz="3200" b="1" dirty="0"/>
              <a:t>Studies indicate that </a:t>
            </a:r>
            <a:r>
              <a:rPr lang="en-US" sz="3200" b="1" u="sng" dirty="0">
                <a:solidFill>
                  <a:srgbClr val="79BE2F"/>
                </a:solidFill>
              </a:rPr>
              <a:t>6 to 10 thousand </a:t>
            </a:r>
            <a:r>
              <a:rPr lang="en-US" sz="3200" b="1" dirty="0"/>
              <a:t>American churches close their </a:t>
            </a:r>
            <a:br>
              <a:rPr lang="en-US" sz="3200" b="1" dirty="0"/>
            </a:br>
            <a:r>
              <a:rPr lang="en-US" sz="3200" b="1" dirty="0"/>
              <a:t>doors every year. </a:t>
            </a:r>
            <a:endParaRPr lang="en-US" sz="3200" b="1" dirty="0">
              <a:solidFill>
                <a:srgbClr val="79BE30"/>
              </a:solidFill>
            </a:endParaRPr>
          </a:p>
        </p:txBody>
      </p:sp>
    </p:spTree>
    <p:extLst>
      <p:ext uri="{BB962C8B-B14F-4D97-AF65-F5344CB8AC3E}">
        <p14:creationId xmlns:p14="http://schemas.microsoft.com/office/powerpoint/2010/main" val="3971454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p:txBody>
      </p:sp>
    </p:spTree>
    <p:extLst>
      <p:ext uri="{BB962C8B-B14F-4D97-AF65-F5344CB8AC3E}">
        <p14:creationId xmlns:p14="http://schemas.microsoft.com/office/powerpoint/2010/main" val="1601625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784" y="1454034"/>
            <a:ext cx="8194431" cy="3326680"/>
          </a:xfrm>
          <a:prstGeom prst="rect">
            <a:avLst/>
          </a:prstGeom>
          <a:noFill/>
        </p:spPr>
        <p:txBody>
          <a:bodyPr wrap="square" rtlCol="0">
            <a:spAutoFit/>
          </a:bodyPr>
          <a:lstStyle/>
          <a:p>
            <a:pPr algn="ctr">
              <a:lnSpc>
                <a:spcPct val="110000"/>
              </a:lnSpc>
            </a:pPr>
            <a:r>
              <a:rPr lang="en-US" sz="4000" b="1" dirty="0">
                <a:solidFill>
                  <a:srgbClr val="79BE2F"/>
                </a:solidFill>
              </a:rPr>
              <a:t>How can this be? </a:t>
            </a:r>
          </a:p>
          <a:p>
            <a:pPr algn="ctr">
              <a:lnSpc>
                <a:spcPct val="110000"/>
              </a:lnSpc>
            </a:pPr>
            <a:endParaRPr lang="en-US" sz="1200" dirty="0"/>
          </a:p>
          <a:p>
            <a:pPr algn="ctr">
              <a:lnSpc>
                <a:spcPct val="110000"/>
              </a:lnSpc>
            </a:pPr>
            <a:r>
              <a:rPr lang="en-US" sz="3200" dirty="0"/>
              <a:t>Jesus said, </a:t>
            </a:r>
            <a:r>
              <a:rPr lang="en-US" sz="3200" i="1" dirty="0"/>
              <a:t>“The harvest is plentiful, but the laborers are few; therefore pray earnestly to the Lord of the harvest to send out laborers into His harvest”</a:t>
            </a:r>
            <a:r>
              <a:rPr lang="en-US" sz="3200" dirty="0"/>
              <a:t> (Matthew 9:37). </a:t>
            </a:r>
          </a:p>
          <a:p>
            <a:pPr algn="ctr">
              <a:lnSpc>
                <a:spcPct val="110000"/>
              </a:lnSpc>
            </a:pPr>
            <a:endParaRPr lang="en-US" sz="1200" dirty="0"/>
          </a:p>
        </p:txBody>
      </p:sp>
    </p:spTree>
    <p:extLst>
      <p:ext uri="{BB962C8B-B14F-4D97-AF65-F5344CB8AC3E}">
        <p14:creationId xmlns:p14="http://schemas.microsoft.com/office/powerpoint/2010/main" val="1121926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539" y="1375881"/>
            <a:ext cx="8424983" cy="3639010"/>
          </a:xfrm>
          <a:prstGeom prst="rect">
            <a:avLst/>
          </a:prstGeom>
          <a:noFill/>
        </p:spPr>
        <p:txBody>
          <a:bodyPr wrap="square" rtlCol="0">
            <a:spAutoFit/>
          </a:bodyPr>
          <a:lstStyle/>
          <a:p>
            <a:pPr algn="ctr">
              <a:lnSpc>
                <a:spcPct val="110000"/>
              </a:lnSpc>
            </a:pPr>
            <a:r>
              <a:rPr lang="en-US" sz="3200" dirty="0"/>
              <a:t>From Jesus, we have learned that disciple-making is </a:t>
            </a:r>
            <a:r>
              <a:rPr lang="en-US" sz="3200" b="1" u="sng" dirty="0">
                <a:solidFill>
                  <a:srgbClr val="76BB51"/>
                </a:solidFill>
              </a:rPr>
              <a:t>not</a:t>
            </a:r>
            <a:r>
              <a:rPr lang="en-US" sz="3200" b="1" dirty="0">
                <a:solidFill>
                  <a:srgbClr val="76BB51"/>
                </a:solidFill>
              </a:rPr>
              <a:t> </a:t>
            </a:r>
            <a:r>
              <a:rPr lang="en-US" sz="3200" dirty="0"/>
              <a:t>a program; it’s a lifestyle. </a:t>
            </a:r>
          </a:p>
          <a:p>
            <a:pPr algn="ctr">
              <a:lnSpc>
                <a:spcPct val="110000"/>
              </a:lnSpc>
            </a:pPr>
            <a:endParaRPr lang="en-US" sz="2000" dirty="0"/>
          </a:p>
          <a:p>
            <a:pPr algn="ctr">
              <a:lnSpc>
                <a:spcPct val="110000"/>
              </a:lnSpc>
            </a:pPr>
            <a:r>
              <a:rPr lang="en-US" sz="3200" dirty="0"/>
              <a:t>We have also learned that Christ-like disciple-making works best through the caring relational environment of a small discipleship group or </a:t>
            </a:r>
            <a:r>
              <a:rPr lang="en-US" sz="3200" b="1" dirty="0">
                <a:solidFill>
                  <a:srgbClr val="79BE30"/>
                </a:solidFill>
              </a:rPr>
              <a:t>“D-Group.”</a:t>
            </a:r>
          </a:p>
        </p:txBody>
      </p:sp>
    </p:spTree>
    <p:extLst>
      <p:ext uri="{BB962C8B-B14F-4D97-AF65-F5344CB8AC3E}">
        <p14:creationId xmlns:p14="http://schemas.microsoft.com/office/powerpoint/2010/main" val="144162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19" y="2533841"/>
            <a:ext cx="8425962" cy="1810817"/>
          </a:xfrm>
          <a:prstGeom prst="rect">
            <a:avLst/>
          </a:prstGeom>
          <a:noFill/>
        </p:spPr>
        <p:txBody>
          <a:bodyPr wrap="square" rtlCol="0">
            <a:spAutoFit/>
          </a:bodyPr>
          <a:lstStyle/>
          <a:p>
            <a:pPr algn="ctr">
              <a:lnSpc>
                <a:spcPct val="120000"/>
              </a:lnSpc>
            </a:pPr>
            <a:r>
              <a:rPr lang="en-US" sz="3200" dirty="0"/>
              <a:t>For us, a D-Group could be as small </a:t>
            </a:r>
            <a:br>
              <a:rPr lang="en-US" sz="3200" dirty="0"/>
            </a:br>
            <a:r>
              <a:rPr lang="en-US" sz="3200" dirty="0"/>
              <a:t>as </a:t>
            </a:r>
            <a:r>
              <a:rPr lang="en-US" sz="3200" b="1" u="sng" dirty="0">
                <a:solidFill>
                  <a:srgbClr val="79BE30"/>
                </a:solidFill>
              </a:rPr>
              <a:t>three</a:t>
            </a:r>
            <a:r>
              <a:rPr lang="en-US" sz="3200" dirty="0"/>
              <a:t> to </a:t>
            </a:r>
            <a:r>
              <a:rPr lang="en-US" sz="3200" b="1" u="sng" dirty="0">
                <a:solidFill>
                  <a:srgbClr val="79BE30"/>
                </a:solidFill>
              </a:rPr>
              <a:t>five</a:t>
            </a:r>
            <a:r>
              <a:rPr lang="en-US" sz="3200" dirty="0"/>
              <a:t> people who meet anytime and anywhere for intentional discipleship. </a:t>
            </a:r>
          </a:p>
        </p:txBody>
      </p:sp>
      <p:sp>
        <p:nvSpPr>
          <p:cNvPr id="5" name="Title 1"/>
          <p:cNvSpPr>
            <a:spLocks noGrp="1"/>
          </p:cNvSpPr>
          <p:nvPr>
            <p:ph type="title"/>
          </p:nvPr>
        </p:nvSpPr>
        <p:spPr>
          <a:xfrm>
            <a:off x="620659" y="452371"/>
            <a:ext cx="7801224" cy="952500"/>
          </a:xfrm>
        </p:spPr>
        <p:txBody>
          <a:bodyPr/>
          <a:lstStyle/>
          <a:p>
            <a:pPr>
              <a:lnSpc>
                <a:spcPct val="110000"/>
              </a:lnSpc>
            </a:pPr>
            <a:r>
              <a:rPr lang="en-US" b="1" dirty="0"/>
              <a:t>A D-Group</a:t>
            </a:r>
          </a:p>
        </p:txBody>
      </p:sp>
    </p:spTree>
    <p:extLst>
      <p:ext uri="{BB962C8B-B14F-4D97-AF65-F5344CB8AC3E}">
        <p14:creationId xmlns:p14="http://schemas.microsoft.com/office/powerpoint/2010/main" val="1840322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708" y="1813105"/>
            <a:ext cx="8748584" cy="2388539"/>
          </a:xfrm>
          <a:prstGeom prst="rect">
            <a:avLst/>
          </a:prstGeom>
          <a:noFill/>
        </p:spPr>
        <p:txBody>
          <a:bodyPr wrap="square" rtlCol="0">
            <a:spAutoFit/>
          </a:bodyPr>
          <a:lstStyle/>
          <a:p>
            <a:pPr algn="ctr">
              <a:lnSpc>
                <a:spcPct val="120000"/>
              </a:lnSpc>
            </a:pPr>
            <a:r>
              <a:rPr lang="en-US" sz="3200" dirty="0"/>
              <a:t>The first of the </a:t>
            </a:r>
            <a:r>
              <a:rPr lang="en-US" sz="3200" b="1" u="sng" dirty="0">
                <a:solidFill>
                  <a:srgbClr val="79BE30"/>
                </a:solidFill>
              </a:rPr>
              <a:t>six practices</a:t>
            </a:r>
            <a:r>
              <a:rPr lang="en-US" sz="3200" b="1" dirty="0"/>
              <a:t> </a:t>
            </a:r>
            <a:r>
              <a:rPr lang="en-US" sz="3200" dirty="0"/>
              <a:t>of </a:t>
            </a:r>
            <a:br>
              <a:rPr lang="en-US" sz="3200" dirty="0"/>
            </a:br>
            <a:r>
              <a:rPr lang="en-US" sz="3200" dirty="0"/>
              <a:t>disciple-making that Jesus modeled is:</a:t>
            </a:r>
          </a:p>
          <a:p>
            <a:pPr algn="ctr">
              <a:lnSpc>
                <a:spcPct val="120000"/>
              </a:lnSpc>
            </a:pPr>
            <a:r>
              <a:rPr lang="en-US" sz="1200" dirty="0"/>
              <a:t> </a:t>
            </a:r>
            <a:endParaRPr lang="en-US" sz="3200" dirty="0"/>
          </a:p>
          <a:p>
            <a:pPr algn="ctr">
              <a:lnSpc>
                <a:spcPct val="120000"/>
              </a:lnSpc>
            </a:pPr>
            <a:r>
              <a:rPr lang="en-US" sz="3200" b="1" dirty="0"/>
              <a:t>The Fellowship of Disciple-Making</a:t>
            </a:r>
          </a:p>
          <a:p>
            <a:pPr algn="ctr">
              <a:lnSpc>
                <a:spcPct val="120000"/>
              </a:lnSpc>
            </a:pPr>
            <a:endParaRPr lang="en-US" dirty="0">
              <a:solidFill>
                <a:srgbClr val="79BE30"/>
              </a:solidFill>
            </a:endParaRPr>
          </a:p>
        </p:txBody>
      </p:sp>
    </p:spTree>
    <p:extLst>
      <p:ext uri="{BB962C8B-B14F-4D97-AF65-F5344CB8AC3E}">
        <p14:creationId xmlns:p14="http://schemas.microsoft.com/office/powerpoint/2010/main" val="120387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589" y="2212560"/>
            <a:ext cx="7360819" cy="2733056"/>
          </a:xfrm>
          <a:prstGeom prst="rect">
            <a:avLst/>
          </a:prstGeom>
          <a:noFill/>
        </p:spPr>
        <p:txBody>
          <a:bodyPr wrap="square" rtlCol="0">
            <a:spAutoFit/>
          </a:bodyPr>
          <a:lstStyle/>
          <a:p>
            <a:pPr algn="ctr">
              <a:lnSpc>
                <a:spcPct val="120000"/>
              </a:lnSpc>
            </a:pPr>
            <a:r>
              <a:rPr lang="en-US" sz="3600" dirty="0"/>
              <a:t>It is hard to overstate the importance of relationships in </a:t>
            </a:r>
            <a:br>
              <a:rPr lang="en-US" sz="3600" dirty="0"/>
            </a:br>
            <a:r>
              <a:rPr lang="en-US" sz="3600" dirty="0"/>
              <a:t>one’s life. The Christian life is centered around </a:t>
            </a:r>
            <a:r>
              <a:rPr lang="en-US" sz="3600" b="1" dirty="0">
                <a:solidFill>
                  <a:srgbClr val="79BE30"/>
                </a:solidFill>
              </a:rPr>
              <a:t>relationships</a:t>
            </a:r>
            <a:r>
              <a:rPr lang="en-US" sz="3600" b="1" dirty="0"/>
              <a:t>.</a:t>
            </a:r>
          </a:p>
        </p:txBody>
      </p:sp>
      <p:sp>
        <p:nvSpPr>
          <p:cNvPr id="3" name="Title 2">
            <a:extLst>
              <a:ext uri="{FF2B5EF4-FFF2-40B4-BE49-F238E27FC236}">
                <a16:creationId xmlns:a16="http://schemas.microsoft.com/office/drawing/2014/main" id="{52AA292F-F94B-B14B-8058-C08FC6687D48}"/>
              </a:ext>
            </a:extLst>
          </p:cNvPr>
          <p:cNvSpPr>
            <a:spLocks noGrp="1"/>
          </p:cNvSpPr>
          <p:nvPr>
            <p:ph type="title"/>
          </p:nvPr>
        </p:nvSpPr>
        <p:spPr>
          <a:xfrm>
            <a:off x="457199" y="350886"/>
            <a:ext cx="8229600" cy="952500"/>
          </a:xfrm>
        </p:spPr>
        <p:txBody>
          <a:bodyPr/>
          <a:lstStyle/>
          <a:p>
            <a:r>
              <a:rPr lang="en-US" b="1" dirty="0"/>
              <a:t>The Fellowship of D-Life</a:t>
            </a:r>
          </a:p>
        </p:txBody>
      </p:sp>
    </p:spTree>
    <p:extLst>
      <p:ext uri="{BB962C8B-B14F-4D97-AF65-F5344CB8AC3E}">
        <p14:creationId xmlns:p14="http://schemas.microsoft.com/office/powerpoint/2010/main" val="3295383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07CBD-3116-884E-B8AC-A5B5CE23EAB0}"/>
              </a:ext>
            </a:extLst>
          </p:cNvPr>
          <p:cNvSpPr/>
          <p:nvPr/>
        </p:nvSpPr>
        <p:spPr>
          <a:xfrm>
            <a:off x="609600" y="2247557"/>
            <a:ext cx="7924799" cy="1810817"/>
          </a:xfrm>
          <a:prstGeom prst="rect">
            <a:avLst/>
          </a:prstGeom>
        </p:spPr>
        <p:txBody>
          <a:bodyPr wrap="square">
            <a:spAutoFit/>
          </a:bodyPr>
          <a:lstStyle/>
          <a:p>
            <a:pPr marR="182880" algn="ctr">
              <a:lnSpc>
                <a:spcPct val="120000"/>
              </a:lnSpc>
              <a:spcAft>
                <a:spcPts val="1200"/>
              </a:spcAft>
            </a:pPr>
            <a:r>
              <a:rPr lang="en-US" sz="3200" dirty="0">
                <a:latin typeface="Arial" panose="020B0604020202020204" pitchFamily="34" charset="0"/>
                <a:ea typeface="Arial" panose="020B0604020202020204" pitchFamily="34" charset="0"/>
              </a:rPr>
              <a:t>To make disciples like Jesus, you must you take the </a:t>
            </a:r>
            <a:r>
              <a:rPr lang="en-US" sz="3200" b="1" dirty="0">
                <a:solidFill>
                  <a:srgbClr val="79BE30"/>
                </a:solidFill>
                <a:latin typeface="Arial" panose="020B0604020202020204" pitchFamily="34" charset="0"/>
                <a:ea typeface="Arial" panose="020B0604020202020204" pitchFamily="34" charset="0"/>
              </a:rPr>
              <a:t>first step </a:t>
            </a:r>
            <a:r>
              <a:rPr lang="en-US" sz="3200" dirty="0">
                <a:latin typeface="Arial" panose="020B0604020202020204" pitchFamily="34" charset="0"/>
                <a:ea typeface="Arial" panose="020B0604020202020204" pitchFamily="34" charset="0"/>
              </a:rPr>
              <a:t>of calling together a discipleship group. </a:t>
            </a:r>
          </a:p>
        </p:txBody>
      </p:sp>
    </p:spTree>
    <p:extLst>
      <p:ext uri="{BB962C8B-B14F-4D97-AF65-F5344CB8AC3E}">
        <p14:creationId xmlns:p14="http://schemas.microsoft.com/office/powerpoint/2010/main" val="1688801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1701299" y="2593587"/>
            <a:ext cx="5741402" cy="2025555"/>
          </a:xfrm>
          <a:prstGeom prst="rect">
            <a:avLst/>
          </a:prstGeom>
          <a:noFill/>
        </p:spPr>
        <p:txBody>
          <a:bodyPr wrap="square" rtlCol="0">
            <a:spAutoFit/>
          </a:bodyPr>
          <a:lstStyle/>
          <a:p>
            <a:pPr algn="ctr">
              <a:lnSpc>
                <a:spcPct val="120000"/>
              </a:lnSpc>
            </a:pPr>
            <a:r>
              <a:rPr lang="en-US" sz="3600" dirty="0"/>
              <a:t>Intimate </a:t>
            </a:r>
            <a:r>
              <a:rPr lang="en-US" sz="3600" b="1" u="sng" dirty="0">
                <a:solidFill>
                  <a:srgbClr val="79BE30"/>
                </a:solidFill>
              </a:rPr>
              <a:t>fellowship</a:t>
            </a:r>
            <a:r>
              <a:rPr lang="en-US" sz="3600" dirty="0"/>
              <a:t> with others is an essential part of disciple-making.</a:t>
            </a:r>
            <a:endParaRPr lang="en-US" sz="4000" dirty="0"/>
          </a:p>
        </p:txBody>
      </p:sp>
    </p:spTree>
    <p:extLst>
      <p:ext uri="{BB962C8B-B14F-4D97-AF65-F5344CB8AC3E}">
        <p14:creationId xmlns:p14="http://schemas.microsoft.com/office/powerpoint/2010/main" val="1560369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3:16-19</a:t>
            </a:r>
          </a:p>
        </p:txBody>
      </p:sp>
      <p:sp>
        <p:nvSpPr>
          <p:cNvPr id="3" name="TextBox 2"/>
          <p:cNvSpPr txBox="1"/>
          <p:nvPr/>
        </p:nvSpPr>
        <p:spPr>
          <a:xfrm>
            <a:off x="188685" y="1101548"/>
            <a:ext cx="8795657" cy="4383829"/>
          </a:xfrm>
          <a:prstGeom prst="rect">
            <a:avLst/>
          </a:prstGeom>
          <a:noFill/>
        </p:spPr>
        <p:txBody>
          <a:bodyPr wrap="square" rtlCol="0">
            <a:spAutoFit/>
          </a:bodyPr>
          <a:lstStyle/>
          <a:p>
            <a:pPr>
              <a:lnSpc>
                <a:spcPct val="110000"/>
              </a:lnSpc>
            </a:pPr>
            <a:r>
              <a:rPr lang="en-US" sz="3200" i="1" dirty="0"/>
              <a:t>He appointed the twelve: </a:t>
            </a:r>
            <a:r>
              <a:rPr lang="en-US" sz="3200" i="1" u="sng" dirty="0"/>
              <a:t>Simon</a:t>
            </a:r>
            <a:r>
              <a:rPr lang="en-US" sz="3200" i="1" dirty="0"/>
              <a:t> (to whom </a:t>
            </a:r>
            <a:br>
              <a:rPr lang="en-US" sz="3200" i="1" dirty="0"/>
            </a:br>
            <a:r>
              <a:rPr lang="en-US" sz="3200" i="1" dirty="0"/>
              <a:t>He gave the name Peter); </a:t>
            </a:r>
            <a:r>
              <a:rPr lang="en-US" sz="3200" i="1" u="sng" dirty="0"/>
              <a:t>James </a:t>
            </a:r>
            <a:r>
              <a:rPr lang="en-US" sz="3200" i="1" dirty="0"/>
              <a:t>the son of Zebedee and </a:t>
            </a:r>
            <a:r>
              <a:rPr lang="en-US" sz="3200" i="1" u="sng" dirty="0"/>
              <a:t>John</a:t>
            </a:r>
            <a:r>
              <a:rPr lang="en-US" sz="3200" i="1" dirty="0"/>
              <a:t> the brother of James (to whom He gave the name Boanerges, that is, Sons of Thunder); </a:t>
            </a:r>
            <a:r>
              <a:rPr lang="en-US" sz="3200" i="1" u="sng" dirty="0"/>
              <a:t>Andrew</a:t>
            </a:r>
            <a:r>
              <a:rPr lang="en-US" sz="3200" i="1" dirty="0"/>
              <a:t>, </a:t>
            </a:r>
            <a:r>
              <a:rPr lang="en-US" sz="3200" i="1" u="sng" dirty="0"/>
              <a:t>Philip</a:t>
            </a:r>
            <a:r>
              <a:rPr lang="en-US" sz="3200" i="1" dirty="0"/>
              <a:t>, </a:t>
            </a:r>
            <a:r>
              <a:rPr lang="en-US" sz="3200" i="1" u="sng" dirty="0"/>
              <a:t>Bartholomew</a:t>
            </a:r>
            <a:r>
              <a:rPr lang="en-US" sz="3200" i="1" dirty="0"/>
              <a:t>, </a:t>
            </a:r>
            <a:r>
              <a:rPr lang="en-US" sz="3200" i="1" u="sng" dirty="0"/>
              <a:t>Matthew</a:t>
            </a:r>
            <a:r>
              <a:rPr lang="en-US" sz="3200" i="1" dirty="0"/>
              <a:t>, </a:t>
            </a:r>
            <a:r>
              <a:rPr lang="en-US" sz="3200" i="1" u="sng" dirty="0"/>
              <a:t>Thomas</a:t>
            </a:r>
            <a:r>
              <a:rPr lang="en-US" sz="3200" i="1" dirty="0"/>
              <a:t>, </a:t>
            </a:r>
            <a:r>
              <a:rPr lang="en-US" sz="3200" i="1" u="sng" dirty="0"/>
              <a:t>James</a:t>
            </a:r>
            <a:r>
              <a:rPr lang="en-US" sz="3200" i="1" dirty="0"/>
              <a:t> the son of Alphaeus, </a:t>
            </a:r>
            <a:r>
              <a:rPr lang="en-US" sz="3200" i="1" u="sng" dirty="0"/>
              <a:t>Thaddaeus</a:t>
            </a:r>
            <a:r>
              <a:rPr lang="en-US" sz="3200" i="1" dirty="0"/>
              <a:t>, </a:t>
            </a:r>
            <a:r>
              <a:rPr lang="en-US" sz="3200" i="1" u="sng" dirty="0"/>
              <a:t>Simon</a:t>
            </a:r>
            <a:r>
              <a:rPr lang="en-US" sz="3200" i="1" dirty="0"/>
              <a:t> the Zealot, and </a:t>
            </a:r>
            <a:r>
              <a:rPr lang="en-US" sz="3200" i="1" u="sng" dirty="0"/>
              <a:t>Judas</a:t>
            </a:r>
            <a:r>
              <a:rPr lang="en-US" sz="3200" i="1" dirty="0"/>
              <a:t> Iscariot, who betrayed Him.</a:t>
            </a:r>
            <a:r>
              <a:rPr lang="en-US" sz="3200" dirty="0"/>
              <a:t> </a:t>
            </a:r>
            <a:endParaRPr lang="en-US" sz="3200" i="1" dirty="0"/>
          </a:p>
        </p:txBody>
      </p:sp>
    </p:spTree>
    <p:extLst>
      <p:ext uri="{BB962C8B-B14F-4D97-AF65-F5344CB8AC3E}">
        <p14:creationId xmlns:p14="http://schemas.microsoft.com/office/powerpoint/2010/main" val="4005536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
        <p:nvSpPr>
          <p:cNvPr id="3" name="TextBox 2"/>
          <p:cNvSpPr txBox="1"/>
          <p:nvPr/>
        </p:nvSpPr>
        <p:spPr>
          <a:xfrm>
            <a:off x="4142154" y="2227387"/>
            <a:ext cx="4855308" cy="3262431"/>
          </a:xfrm>
          <a:prstGeom prst="rect">
            <a:avLst/>
          </a:prstGeom>
          <a:solidFill>
            <a:srgbClr val="FFFFFF"/>
          </a:solidFill>
        </p:spPr>
        <p:txBody>
          <a:bodyPr wrap="square" rtlCol="0">
            <a:spAutoFit/>
          </a:bodyPr>
          <a:lstStyle/>
          <a:p>
            <a:r>
              <a:rPr lang="en-US" sz="3200" dirty="0"/>
              <a:t>Jesus has called us to be </a:t>
            </a:r>
            <a:r>
              <a:rPr lang="en-US" sz="3200" b="1" i="1" dirty="0">
                <a:solidFill>
                  <a:srgbClr val="79BE30"/>
                </a:solidFill>
              </a:rPr>
              <a:t>“fishers of men.”</a:t>
            </a:r>
            <a:r>
              <a:rPr lang="en-US" sz="3200" b="1" dirty="0"/>
              <a:t> </a:t>
            </a:r>
          </a:p>
          <a:p>
            <a:endParaRPr lang="en-US" sz="1400" b="1" dirty="0"/>
          </a:p>
          <a:p>
            <a:r>
              <a:rPr lang="en-US" sz="3200" dirty="0"/>
              <a:t>This involves more than merely announcing you are starting a D-Group. </a:t>
            </a:r>
            <a:r>
              <a:rPr lang="en-US" sz="3200" b="1" dirty="0">
                <a:solidFill>
                  <a:srgbClr val="79BE30"/>
                </a:solidFill>
              </a:rPr>
              <a:t>You </a:t>
            </a:r>
            <a:r>
              <a:rPr lang="en-US" sz="3200" b="1" u="sng" dirty="0">
                <a:solidFill>
                  <a:srgbClr val="79BE30"/>
                </a:solidFill>
              </a:rPr>
              <a:t>must</a:t>
            </a:r>
            <a:r>
              <a:rPr lang="en-US" sz="3200" b="1" dirty="0">
                <a:solidFill>
                  <a:srgbClr val="79BE30"/>
                </a:solidFill>
              </a:rPr>
              <a:t> go fishing</a:t>
            </a:r>
            <a:r>
              <a:rPr lang="en-US" sz="3200" b="1" dirty="0"/>
              <a:t>.</a:t>
            </a:r>
          </a:p>
        </p:txBody>
      </p:sp>
      <p:pic>
        <p:nvPicPr>
          <p:cNvPr id="4" name="Picture 3" descr="fishinghole.jpg"/>
          <p:cNvPicPr>
            <a:picLocks noChangeAspect="1"/>
          </p:cNvPicPr>
          <p:nvPr/>
        </p:nvPicPr>
        <p:blipFill rotWithShape="1">
          <a:blip r:embed="rId2" cstate="print">
            <a:extLst>
              <a:ext uri="{28A0092B-C50C-407E-A947-70E740481C1C}">
                <a14:useLocalDpi xmlns:a14="http://schemas.microsoft.com/office/drawing/2010/main" val="0"/>
              </a:ext>
            </a:extLst>
          </a:blip>
          <a:srcRect r="26353"/>
          <a:stretch/>
        </p:blipFill>
        <p:spPr>
          <a:xfrm>
            <a:off x="315549" y="2211296"/>
            <a:ext cx="3580190" cy="3232464"/>
          </a:xfrm>
          <a:prstGeom prst="rect">
            <a:avLst/>
          </a:prstGeom>
          <a:ln w="12700" cap="sq" cmpd="sng">
            <a:solidFill>
              <a:srgbClr val="79BE30"/>
            </a:solidFill>
            <a:prstDash val="solid"/>
            <a:miter lim="800000"/>
          </a:ln>
          <a:effectLst/>
        </p:spPr>
      </p:pic>
    </p:spTree>
    <p:extLst>
      <p:ext uri="{BB962C8B-B14F-4D97-AF65-F5344CB8AC3E}">
        <p14:creationId xmlns:p14="http://schemas.microsoft.com/office/powerpoint/2010/main" val="1806898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16861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p:txBody>
      </p:sp>
    </p:spTree>
    <p:extLst>
      <p:ext uri="{BB962C8B-B14F-4D97-AF65-F5344CB8AC3E}">
        <p14:creationId xmlns:p14="http://schemas.microsoft.com/office/powerpoint/2010/main" val="62071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779848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p:txBody>
      </p:sp>
      <p:sp>
        <p:nvSpPr>
          <p:cNvPr id="4" name="TextBox 3"/>
          <p:cNvSpPr txBox="1"/>
          <p:nvPr/>
        </p:nvSpPr>
        <p:spPr>
          <a:xfrm>
            <a:off x="117231" y="3846630"/>
            <a:ext cx="8899770" cy="1815882"/>
          </a:xfrm>
          <a:prstGeom prst="rect">
            <a:avLst/>
          </a:prstGeom>
          <a:solidFill>
            <a:srgbClr val="FFFFFF"/>
          </a:solidFill>
          <a:ln w="38100" cmpd="sng">
            <a:solidFill>
              <a:srgbClr val="79BE30"/>
            </a:solidFill>
          </a:ln>
          <a:effectLst/>
        </p:spPr>
        <p:txBody>
          <a:bodyPr wrap="square" rtlCol="0">
            <a:spAutoFit/>
          </a:bodyPr>
          <a:lstStyle/>
          <a:p>
            <a:pPr algn="ctr"/>
            <a:r>
              <a:rPr lang="en-US" sz="2800" b="1" dirty="0">
                <a:solidFill>
                  <a:srgbClr val="79BE30"/>
                </a:solidFill>
              </a:rPr>
              <a:t>“hospitality” </a:t>
            </a:r>
            <a:r>
              <a:rPr lang="mr-IN" sz="2800" dirty="0"/>
              <a:t>–</a:t>
            </a:r>
            <a:r>
              <a:rPr lang="en-US" sz="2800" dirty="0"/>
              <a:t> is </a:t>
            </a:r>
            <a:r>
              <a:rPr lang="en-US" sz="2800" b="1" i="1" dirty="0" err="1"/>
              <a:t>philozenia</a:t>
            </a:r>
            <a:r>
              <a:rPr lang="en-US" sz="2800" i="1" dirty="0"/>
              <a:t>. </a:t>
            </a:r>
            <a:r>
              <a:rPr lang="en-US" sz="2800" dirty="0"/>
              <a:t>From </a:t>
            </a:r>
            <a:r>
              <a:rPr lang="en-US" sz="2800" b="1" i="1" dirty="0" err="1"/>
              <a:t>philos</a:t>
            </a:r>
            <a:r>
              <a:rPr lang="en-US" sz="2800" i="1" dirty="0"/>
              <a:t>, </a:t>
            </a:r>
            <a:r>
              <a:rPr lang="en-US" sz="2800" dirty="0"/>
              <a:t>meaning “affection” and </a:t>
            </a:r>
            <a:r>
              <a:rPr lang="en-US" sz="2800" b="1" i="1" dirty="0" err="1"/>
              <a:t>zenos</a:t>
            </a:r>
            <a:r>
              <a:rPr lang="en-US" sz="2800" i="1" dirty="0"/>
              <a:t>, </a:t>
            </a:r>
            <a:r>
              <a:rPr lang="en-US" sz="2800" dirty="0"/>
              <a:t>meaning “stranger.” </a:t>
            </a:r>
            <a:br>
              <a:rPr lang="en-US" sz="2800" dirty="0"/>
            </a:br>
            <a:r>
              <a:rPr lang="en-US" sz="2800" b="1" dirty="0"/>
              <a:t>Hospitality</a:t>
            </a:r>
            <a:r>
              <a:rPr lang="en-US" sz="2800" dirty="0"/>
              <a:t> in the Bible literally means, </a:t>
            </a:r>
            <a:r>
              <a:rPr lang="en-US" sz="2800" b="1" dirty="0"/>
              <a:t>“to show kindness to a stranger”</a:t>
            </a:r>
            <a:r>
              <a:rPr lang="en-US" sz="2800" dirty="0"/>
              <a:t> (Heb. 3:2a).</a:t>
            </a:r>
          </a:p>
        </p:txBody>
      </p:sp>
      <p:sp>
        <p:nvSpPr>
          <p:cNvPr id="6"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061154"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a:p>
            <a:r>
              <a:rPr lang="en-US" sz="3200" b="1" dirty="0">
                <a:solidFill>
                  <a:srgbClr val="000000"/>
                </a:solidFill>
              </a:rPr>
              <a:t>Understand the initiative of </a:t>
            </a:r>
            <a:r>
              <a:rPr lang="en-US" sz="3200" b="1" u="sng" dirty="0">
                <a:solidFill>
                  <a:srgbClr val="79BE30"/>
                </a:solidFill>
              </a:rPr>
              <a:t>leadership</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59" y="336463"/>
            <a:ext cx="7670805" cy="952500"/>
          </a:xfrm>
        </p:spPr>
        <p:txBody>
          <a:bodyPr/>
          <a:lstStyle/>
          <a:p>
            <a:pPr marL="742950" indent="-742950" algn="l">
              <a:buFont typeface="+mj-lt"/>
              <a:buAutoNum type="arabicPeriod" startAt="2"/>
            </a:pPr>
            <a:r>
              <a:rPr lang="en-US" sz="4000" b="1" dirty="0"/>
              <a:t>Connecting with a D-Group will be </a:t>
            </a:r>
            <a:r>
              <a:rPr lang="en-US" sz="4000" b="1" u="sng" dirty="0"/>
              <a:t>imperative</a:t>
            </a:r>
            <a:r>
              <a:rPr lang="en-US" sz="4000" b="1" dirty="0"/>
              <a:t>.</a:t>
            </a:r>
          </a:p>
        </p:txBody>
      </p:sp>
      <p:sp>
        <p:nvSpPr>
          <p:cNvPr id="3" name="TextBox 2"/>
          <p:cNvSpPr txBox="1"/>
          <p:nvPr/>
        </p:nvSpPr>
        <p:spPr>
          <a:xfrm>
            <a:off x="693615" y="2330865"/>
            <a:ext cx="7807573" cy="2661241"/>
          </a:xfrm>
          <a:prstGeom prst="rect">
            <a:avLst/>
          </a:prstGeom>
          <a:noFill/>
        </p:spPr>
        <p:txBody>
          <a:bodyPr wrap="square" rtlCol="0">
            <a:spAutoFit/>
          </a:bodyPr>
          <a:lstStyle/>
          <a:p>
            <a:pPr algn="ctr">
              <a:lnSpc>
                <a:spcPct val="120000"/>
              </a:lnSpc>
            </a:pPr>
            <a:r>
              <a:rPr lang="en-US" sz="3200" dirty="0"/>
              <a:t>Your D-Group should meet weekly for fellowship, Bible study, and prayer. You can meet </a:t>
            </a:r>
            <a:r>
              <a:rPr lang="en-US" sz="3200" b="1" dirty="0">
                <a:solidFill>
                  <a:srgbClr val="79BE30"/>
                </a:solidFill>
              </a:rPr>
              <a:t>anytime</a:t>
            </a:r>
            <a:r>
              <a:rPr lang="en-US" sz="3200" dirty="0"/>
              <a:t> and </a:t>
            </a:r>
            <a:r>
              <a:rPr lang="en-US" sz="3200" b="1" dirty="0">
                <a:solidFill>
                  <a:srgbClr val="79BE30"/>
                </a:solidFill>
              </a:rPr>
              <a:t>anywhere</a:t>
            </a:r>
            <a:r>
              <a:rPr lang="en-US" sz="3200" dirty="0"/>
              <a:t>.</a:t>
            </a:r>
          </a:p>
          <a:p>
            <a:pPr algn="ctr">
              <a:lnSpc>
                <a:spcPct val="120000"/>
              </a:lnSpc>
            </a:pPr>
            <a:endParaRPr lang="en-US" sz="1050" b="1" dirty="0"/>
          </a:p>
          <a:p>
            <a:pPr algn="ctr">
              <a:lnSpc>
                <a:spcPct val="120000"/>
              </a:lnSpc>
            </a:pPr>
            <a:r>
              <a:rPr lang="en-US" sz="3200" b="1" dirty="0"/>
              <a:t>Consistency is important!</a:t>
            </a:r>
          </a:p>
        </p:txBody>
      </p:sp>
    </p:spTree>
    <p:extLst>
      <p:ext uri="{BB962C8B-B14F-4D97-AF65-F5344CB8AC3E}">
        <p14:creationId xmlns:p14="http://schemas.microsoft.com/office/powerpoint/2010/main" val="1691604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
        <p:nvSpPr>
          <p:cNvPr id="3" name="TextBox 2"/>
          <p:cNvSpPr txBox="1"/>
          <p:nvPr/>
        </p:nvSpPr>
        <p:spPr>
          <a:xfrm>
            <a:off x="668213" y="2548858"/>
            <a:ext cx="7807573" cy="1848711"/>
          </a:xfrm>
          <a:prstGeom prst="rect">
            <a:avLst/>
          </a:prstGeom>
          <a:noFill/>
        </p:spPr>
        <p:txBody>
          <a:bodyPr wrap="square" rtlCol="0">
            <a:spAutoFit/>
          </a:bodyPr>
          <a:lstStyle/>
          <a:p>
            <a:pPr algn="ctr">
              <a:lnSpc>
                <a:spcPct val="120000"/>
              </a:lnSpc>
            </a:pPr>
            <a:r>
              <a:rPr lang="en-US" sz="3200" dirty="0"/>
              <a:t>One thing you notice about the </a:t>
            </a:r>
            <a:br>
              <a:rPr lang="en-US" sz="3200" dirty="0"/>
            </a:br>
            <a:r>
              <a:rPr lang="en-US" sz="3200" dirty="0"/>
              <a:t>group of disciples whom Jesus </a:t>
            </a:r>
            <a:br>
              <a:rPr lang="en-US" sz="3200" dirty="0"/>
            </a:br>
            <a:r>
              <a:rPr lang="en-US" sz="3200" dirty="0"/>
              <a:t>called is their </a:t>
            </a:r>
            <a:r>
              <a:rPr lang="en-US" sz="3200" b="1" dirty="0">
                <a:solidFill>
                  <a:srgbClr val="79BE30"/>
                </a:solidFill>
              </a:rPr>
              <a:t>diversity</a:t>
            </a:r>
            <a:r>
              <a:rPr lang="en-US" sz="3200" b="1" dirty="0"/>
              <a:t>.</a:t>
            </a:r>
          </a:p>
        </p:txBody>
      </p:sp>
    </p:spTree>
    <p:extLst>
      <p:ext uri="{BB962C8B-B14F-4D97-AF65-F5344CB8AC3E}">
        <p14:creationId xmlns:p14="http://schemas.microsoft.com/office/powerpoint/2010/main" val="2576745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75137" y="2418086"/>
            <a:ext cx="7656512" cy="1295400"/>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p:txBody>
      </p:sp>
      <p:sp>
        <p:nvSpPr>
          <p:cNvPr id="4" name="Content Placeholder 3"/>
          <p:cNvSpPr>
            <a:spLocks noGrp="1"/>
          </p:cNvSpPr>
          <p:nvPr>
            <p:ph sz="half" idx="13"/>
          </p:nvPr>
        </p:nvSpPr>
        <p:spPr>
          <a:xfrm>
            <a:off x="1491615" y="3092294"/>
            <a:ext cx="7419808" cy="2207087"/>
          </a:xfrm>
          <a:noFill/>
        </p:spPr>
        <p:txBody>
          <a:bodyPr>
            <a:noAutofit/>
          </a:bodyPr>
          <a:lstStyle/>
          <a:p>
            <a:pPr lvl="1">
              <a:buFont typeface="Wingdings" charset="2"/>
              <a:buChar char="q"/>
            </a:pPr>
            <a:r>
              <a:rPr lang="en-US" sz="3200" dirty="0">
                <a:solidFill>
                  <a:srgbClr val="000000"/>
                </a:solidFill>
              </a:rPr>
              <a:t> </a:t>
            </a:r>
            <a:r>
              <a:rPr lang="en-US" sz="3200" b="1" dirty="0">
                <a:solidFill>
                  <a:srgbClr val="000000"/>
                </a:solidFill>
              </a:rPr>
              <a:t>Mature Believers</a:t>
            </a:r>
          </a:p>
          <a:p>
            <a:pPr lvl="1">
              <a:buFont typeface="Wingdings" charset="2"/>
              <a:buChar char="q"/>
            </a:pPr>
            <a:r>
              <a:rPr lang="en-US" sz="3200" b="1" dirty="0">
                <a:solidFill>
                  <a:srgbClr val="000000"/>
                </a:solidFill>
              </a:rPr>
              <a:t> New Believers</a:t>
            </a:r>
          </a:p>
          <a:p>
            <a:pPr lvl="1">
              <a:buFont typeface="Wingdings" charset="2"/>
              <a:buChar char="q"/>
            </a:pPr>
            <a:r>
              <a:rPr lang="en-US" sz="3200" b="1" dirty="0">
                <a:solidFill>
                  <a:srgbClr val="000000"/>
                </a:solidFill>
              </a:rPr>
              <a:t> Unbelievers</a:t>
            </a:r>
          </a:p>
          <a:p>
            <a:pPr lvl="1">
              <a:buFont typeface="Wingdings" charset="2"/>
              <a:buChar char="q"/>
            </a:pPr>
            <a:r>
              <a:rPr lang="en-US" sz="3200" b="1" dirty="0">
                <a:solidFill>
                  <a:srgbClr val="000000"/>
                </a:solidFill>
              </a:rPr>
              <a:t> Multi-Generational Believers</a:t>
            </a:r>
          </a:p>
        </p:txBody>
      </p:sp>
      <p:sp>
        <p:nvSpPr>
          <p:cNvPr id="6"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2306651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45179"/>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54948"/>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dedicated</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27893" y="2258493"/>
            <a:ext cx="8229600" cy="2984258"/>
          </a:xfrm>
        </p:spPr>
        <p:txBody>
          <a:bodyPr>
            <a:noAutofit/>
          </a:bodyPr>
          <a:lstStyle/>
          <a:p>
            <a:pPr>
              <a:spcBef>
                <a:spcPts val="1200"/>
              </a:spcBef>
            </a:pPr>
            <a:r>
              <a:rPr lang="en-US" sz="3000" dirty="0">
                <a:solidFill>
                  <a:srgbClr val="000000"/>
                </a:solidFill>
              </a:rPr>
              <a:t>Intimate </a:t>
            </a:r>
            <a:r>
              <a:rPr lang="en-US" sz="3000" b="1" u="sng" dirty="0">
                <a:solidFill>
                  <a:srgbClr val="79BE30"/>
                </a:solidFill>
              </a:rPr>
              <a:t>fellowship</a:t>
            </a:r>
            <a:r>
              <a:rPr lang="en-US" sz="3000" dirty="0">
                <a:solidFill>
                  <a:srgbClr val="000000"/>
                </a:solidFill>
              </a:rPr>
              <a:t> with other believers is an essential part of disciple-making.</a:t>
            </a:r>
          </a:p>
          <a:p>
            <a:pPr>
              <a:spcBef>
                <a:spcPts val="1200"/>
              </a:spcBef>
            </a:pPr>
            <a:r>
              <a:rPr lang="en-US" sz="3000" dirty="0">
                <a:solidFill>
                  <a:srgbClr val="000000"/>
                </a:solidFill>
              </a:rPr>
              <a:t>You must </a:t>
            </a:r>
            <a:r>
              <a:rPr lang="en-US" sz="3000" b="1" u="sng" dirty="0">
                <a:solidFill>
                  <a:srgbClr val="79BE30"/>
                </a:solidFill>
              </a:rPr>
              <a:t>pray</a:t>
            </a:r>
            <a:r>
              <a:rPr lang="en-US" sz="3000" dirty="0">
                <a:solidFill>
                  <a:srgbClr val="000000"/>
                </a:solidFill>
              </a:rPr>
              <a:t> about who the Lord wants you </a:t>
            </a:r>
            <a:br>
              <a:rPr lang="en-US" sz="3000" dirty="0">
                <a:solidFill>
                  <a:srgbClr val="000000"/>
                </a:solidFill>
              </a:rPr>
            </a:br>
            <a:r>
              <a:rPr lang="en-US" sz="3000" dirty="0">
                <a:solidFill>
                  <a:srgbClr val="000000"/>
                </a:solidFill>
              </a:rPr>
              <a:t>to ask.</a:t>
            </a:r>
          </a:p>
          <a:p>
            <a:pPr>
              <a:spcBef>
                <a:spcPts val="1200"/>
              </a:spcBef>
            </a:pPr>
            <a:r>
              <a:rPr lang="en-US" sz="3000" dirty="0">
                <a:solidFill>
                  <a:srgbClr val="000000"/>
                </a:solidFill>
              </a:rPr>
              <a:t>Practicing </a:t>
            </a:r>
            <a:r>
              <a:rPr lang="en-US" sz="3000" b="1" u="sng" dirty="0">
                <a:solidFill>
                  <a:srgbClr val="79BE30"/>
                </a:solidFill>
              </a:rPr>
              <a:t>hospitality</a:t>
            </a:r>
            <a:r>
              <a:rPr lang="en-US" sz="3000" dirty="0">
                <a:solidFill>
                  <a:srgbClr val="000000"/>
                </a:solidFill>
              </a:rPr>
              <a:t> is critical.</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265802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46"/>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32150" y="2248724"/>
            <a:ext cx="8323385" cy="2984258"/>
          </a:xfrm>
        </p:spPr>
        <p:txBody>
          <a:bodyPr>
            <a:noAutofit/>
          </a:bodyPr>
          <a:lstStyle/>
          <a:p>
            <a:pPr>
              <a:spcBef>
                <a:spcPts val="1200"/>
              </a:spcBef>
            </a:pPr>
            <a:r>
              <a:rPr lang="en-US" sz="3000" dirty="0">
                <a:solidFill>
                  <a:srgbClr val="000000"/>
                </a:solidFill>
              </a:rPr>
              <a:t>You must take the </a:t>
            </a:r>
            <a:r>
              <a:rPr lang="en-US" sz="3000" b="1" u="sng" dirty="0">
                <a:solidFill>
                  <a:srgbClr val="79BE30"/>
                </a:solidFill>
              </a:rPr>
              <a:t>initiative</a:t>
            </a:r>
            <a:r>
              <a:rPr lang="en-US" sz="3000" dirty="0">
                <a:solidFill>
                  <a:srgbClr val="000000"/>
                </a:solidFill>
              </a:rPr>
              <a:t> to call people to join your group.</a:t>
            </a:r>
          </a:p>
          <a:p>
            <a:pPr>
              <a:spcBef>
                <a:spcPts val="1200"/>
              </a:spcBef>
            </a:pPr>
            <a:r>
              <a:rPr lang="en-US" sz="3000" dirty="0">
                <a:solidFill>
                  <a:srgbClr val="000000"/>
                </a:solidFill>
              </a:rPr>
              <a:t>You want to have as much </a:t>
            </a:r>
            <a:r>
              <a:rPr lang="en-US" sz="3000" b="1" u="sng" dirty="0">
                <a:solidFill>
                  <a:srgbClr val="79BE30"/>
                </a:solidFill>
              </a:rPr>
              <a:t>diversity</a:t>
            </a:r>
            <a:r>
              <a:rPr lang="en-US" sz="3000" dirty="0">
                <a:solidFill>
                  <a:srgbClr val="000000"/>
                </a:solidFill>
              </a:rPr>
              <a:t> as possible.</a:t>
            </a:r>
          </a:p>
          <a:p>
            <a:pPr>
              <a:spcBef>
                <a:spcPts val="1200"/>
              </a:spcBef>
            </a:pPr>
            <a:r>
              <a:rPr lang="en-US" sz="3000" dirty="0">
                <a:solidFill>
                  <a:srgbClr val="000000"/>
                </a:solidFill>
              </a:rPr>
              <a:t>You must be a </a:t>
            </a:r>
            <a:r>
              <a:rPr lang="en-US" sz="3000" b="1" u="sng" dirty="0">
                <a:solidFill>
                  <a:srgbClr val="79BE30"/>
                </a:solidFill>
              </a:rPr>
              <a:t>dedicated</a:t>
            </a:r>
            <a:r>
              <a:rPr lang="en-US" sz="3000" dirty="0">
                <a:solidFill>
                  <a:srgbClr val="000000"/>
                </a:solidFill>
              </a:rPr>
              <a:t> disciple maker.</a:t>
            </a:r>
          </a:p>
        </p:txBody>
      </p:sp>
    </p:spTree>
    <p:extLst>
      <p:ext uri="{BB962C8B-B14F-4D97-AF65-F5344CB8AC3E}">
        <p14:creationId xmlns:p14="http://schemas.microsoft.com/office/powerpoint/2010/main" val="1302915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Assignment</a:t>
            </a:r>
          </a:p>
        </p:txBody>
      </p:sp>
      <p:sp>
        <p:nvSpPr>
          <p:cNvPr id="3" name="Content Placeholder 2"/>
          <p:cNvSpPr>
            <a:spLocks noGrp="1"/>
          </p:cNvSpPr>
          <p:nvPr>
            <p:ph idx="1"/>
          </p:nvPr>
        </p:nvSpPr>
        <p:spPr>
          <a:xfrm>
            <a:off x="357561" y="2355049"/>
            <a:ext cx="8452539" cy="2873286"/>
          </a:xfrm>
        </p:spPr>
        <p:txBody>
          <a:bodyPr>
            <a:noAutofit/>
          </a:bodyPr>
          <a:lstStyle/>
          <a:p>
            <a:pPr marL="0" indent="0" algn="ctr">
              <a:lnSpc>
                <a:spcPct val="120000"/>
              </a:lnSpc>
              <a:spcBef>
                <a:spcPts val="1200"/>
              </a:spcBef>
              <a:buNone/>
            </a:pPr>
            <a:r>
              <a:rPr lang="en-US" sz="3200" b="1" dirty="0">
                <a:solidFill>
                  <a:schemeClr val="tx1"/>
                </a:solidFill>
              </a:rPr>
              <a:t>Where are your current </a:t>
            </a:r>
            <a:r>
              <a:rPr lang="en-US" sz="3200" b="1" dirty="0">
                <a:solidFill>
                  <a:srgbClr val="79BE30"/>
                </a:solidFill>
              </a:rPr>
              <a:t>“fishing holes?”</a:t>
            </a:r>
          </a:p>
          <a:p>
            <a:pPr marL="0" indent="0" algn="ctr">
              <a:lnSpc>
                <a:spcPct val="120000"/>
              </a:lnSpc>
              <a:spcBef>
                <a:spcPts val="1200"/>
              </a:spcBef>
              <a:buNone/>
            </a:pPr>
            <a:endParaRPr lang="en-US" sz="1400" b="1" dirty="0">
              <a:solidFill>
                <a:srgbClr val="79BE30"/>
              </a:solidFill>
            </a:endParaRPr>
          </a:p>
          <a:p>
            <a:pPr marL="0" indent="0" algn="ctr">
              <a:lnSpc>
                <a:spcPct val="120000"/>
              </a:lnSpc>
              <a:spcBef>
                <a:spcPts val="1200"/>
              </a:spcBef>
              <a:buNone/>
            </a:pPr>
            <a:r>
              <a:rPr lang="en-US" sz="3200" b="1" dirty="0">
                <a:solidFill>
                  <a:srgbClr val="000000"/>
                </a:solidFill>
              </a:rPr>
              <a:t>Where could you create some </a:t>
            </a:r>
            <a:br>
              <a:rPr lang="en-US" sz="3200" b="1" dirty="0">
                <a:solidFill>
                  <a:srgbClr val="000000"/>
                </a:solidFill>
              </a:rPr>
            </a:br>
            <a:r>
              <a:rPr lang="en-US" sz="3200" b="1" dirty="0">
                <a:solidFill>
                  <a:srgbClr val="79BE30"/>
                </a:solidFill>
              </a:rPr>
              <a:t>new</a:t>
            </a:r>
            <a:r>
              <a:rPr lang="en-US" sz="3200" b="1" dirty="0">
                <a:solidFill>
                  <a:srgbClr val="000000"/>
                </a:solidFill>
              </a:rPr>
              <a:t> fishing holes?</a:t>
            </a:r>
          </a:p>
          <a:p>
            <a:pPr marL="0" indent="0" algn="ctr">
              <a:lnSpc>
                <a:spcPct val="120000"/>
              </a:lnSpc>
              <a:spcBef>
                <a:spcPts val="1200"/>
              </a:spcBef>
              <a:buNone/>
            </a:pPr>
            <a:endParaRPr lang="en-US" sz="3200" b="1" dirty="0">
              <a:solidFill>
                <a:srgbClr val="000000"/>
              </a:solidFill>
            </a:endParaRPr>
          </a:p>
        </p:txBody>
      </p:sp>
    </p:spTree>
    <p:extLst>
      <p:ext uri="{BB962C8B-B14F-4D97-AF65-F5344CB8AC3E}">
        <p14:creationId xmlns:p14="http://schemas.microsoft.com/office/powerpoint/2010/main" val="4199529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a:p>
            <a:pPr>
              <a:lnSpc>
                <a:spcPct val="120000"/>
              </a:lnSpc>
            </a:pPr>
            <a:r>
              <a:rPr lang="en-US" sz="3200" b="1" dirty="0">
                <a:solidFill>
                  <a:schemeClr val="tx1"/>
                </a:solidFill>
              </a:rPr>
              <a:t>Your purpose is to </a:t>
            </a:r>
            <a:r>
              <a:rPr lang="en-US" sz="3200" b="1" u="sng" dirty="0">
                <a:solidFill>
                  <a:srgbClr val="79BE30"/>
                </a:solidFill>
              </a:rPr>
              <a:t>MAKE</a:t>
            </a:r>
            <a:r>
              <a:rPr lang="en-US" sz="3200" b="1" dirty="0">
                <a:solidFill>
                  <a:srgbClr val="79BE30"/>
                </a:solidFill>
              </a:rPr>
              <a:t> </a:t>
            </a:r>
            <a:r>
              <a:rPr lang="en-US" sz="3200" b="1" u="sng" dirty="0">
                <a:solidFill>
                  <a:srgbClr val="79BE30"/>
                </a:solidFill>
              </a:rPr>
              <a:t>DISCIPLES</a:t>
            </a:r>
            <a:r>
              <a:rPr lang="en-US" sz="3200" dirty="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780197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2265"/>
            <a:ext cx="4114800" cy="4114800"/>
          </a:xfrm>
        </p:spPr>
      </p:pic>
      <p:sp>
        <p:nvSpPr>
          <p:cNvPr id="7" name="Title 1"/>
          <p:cNvSpPr>
            <a:spLocks noGrp="1"/>
          </p:cNvSpPr>
          <p:nvPr>
            <p:ph type="title"/>
          </p:nvPr>
        </p:nvSpPr>
        <p:spPr>
          <a:xfrm>
            <a:off x="4581769" y="517769"/>
            <a:ext cx="4474308" cy="2347849"/>
          </a:xfrm>
        </p:spPr>
        <p:txBody>
          <a:bodyPr/>
          <a:lstStyle/>
          <a:p>
            <a:pPr algn="ctr"/>
            <a:r>
              <a:rPr lang="en-US" b="1" dirty="0">
                <a:solidFill>
                  <a:srgbClr val="79BE30"/>
                </a:solidFill>
              </a:rPr>
              <a:t>The Teaching</a:t>
            </a:r>
            <a:br>
              <a:rPr lang="en-US" b="1" dirty="0">
                <a:solidFill>
                  <a:srgbClr val="79BE30"/>
                </a:solidFill>
              </a:rPr>
            </a:br>
            <a:r>
              <a:rPr lang="en-US" b="1" dirty="0">
                <a:solidFill>
                  <a:srgbClr val="79BE30"/>
                </a:solidFill>
              </a:rPr>
              <a:t> of D-Life</a:t>
            </a:r>
          </a:p>
        </p:txBody>
      </p:sp>
      <p:sp>
        <p:nvSpPr>
          <p:cNvPr id="8" name="Text Placeholder 2"/>
          <p:cNvSpPr>
            <a:spLocks noGrp="1"/>
          </p:cNvSpPr>
          <p:nvPr>
            <p:ph type="body" sz="half" idx="2"/>
          </p:nvPr>
        </p:nvSpPr>
        <p:spPr>
          <a:xfrm>
            <a:off x="4581769" y="3131429"/>
            <a:ext cx="4474308" cy="774060"/>
          </a:xfrm>
        </p:spPr>
        <p:txBody>
          <a:bodyPr>
            <a:normAutofit/>
          </a:bodyPr>
          <a:lstStyle/>
          <a:p>
            <a:pPr algn="ctr"/>
            <a:r>
              <a:rPr lang="en-US" sz="4000" b="1" dirty="0">
                <a:solidFill>
                  <a:schemeClr val="tx1"/>
                </a:solidFill>
              </a:rPr>
              <a:t>Mark 4:1-34</a:t>
            </a:r>
          </a:p>
        </p:txBody>
      </p:sp>
      <p:sp>
        <p:nvSpPr>
          <p:cNvPr id="9"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3</a:t>
            </a:r>
          </a:p>
        </p:txBody>
      </p:sp>
      <p:sp>
        <p:nvSpPr>
          <p:cNvPr id="2" name="TextBox 1">
            <a:extLst>
              <a:ext uri="{FF2B5EF4-FFF2-40B4-BE49-F238E27FC236}">
                <a16:creationId xmlns:a16="http://schemas.microsoft.com/office/drawing/2014/main" id="{61DE2CC7-7AC4-AA6B-07E9-C61F7B96B4F5}"/>
              </a:ext>
            </a:extLst>
          </p:cNvPr>
          <p:cNvSpPr txBox="1"/>
          <p:nvPr/>
        </p:nvSpPr>
        <p:spPr>
          <a:xfrm>
            <a:off x="4562232" y="304799"/>
            <a:ext cx="4493845" cy="461665"/>
          </a:xfrm>
          <a:prstGeom prst="rect">
            <a:avLst/>
          </a:prstGeom>
          <a:noFill/>
        </p:spPr>
        <p:txBody>
          <a:bodyPr wrap="square" rtlCol="0">
            <a:spAutoFit/>
          </a:bodyPr>
          <a:lstStyle/>
          <a:p>
            <a:pPr algn="ctr"/>
            <a:r>
              <a:rPr lang="en-US" sz="2400" b="1" u="sng" dirty="0"/>
              <a:t>Disciple-Making Practice #2</a:t>
            </a:r>
          </a:p>
        </p:txBody>
      </p:sp>
    </p:spTree>
    <p:extLst>
      <p:ext uri="{BB962C8B-B14F-4D97-AF65-F5344CB8AC3E}">
        <p14:creationId xmlns:p14="http://schemas.microsoft.com/office/powerpoint/2010/main" val="35395104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621" y="2155769"/>
            <a:ext cx="7524757" cy="1403461"/>
          </a:xfrm>
          <a:prstGeom prst="rect">
            <a:avLst/>
          </a:prstGeom>
          <a:noFill/>
        </p:spPr>
        <p:txBody>
          <a:bodyPr wrap="square" rtlCol="0">
            <a:spAutoFit/>
          </a:bodyPr>
          <a:lstStyle/>
          <a:p>
            <a:pPr algn="ctr">
              <a:lnSpc>
                <a:spcPct val="120000"/>
              </a:lnSpc>
            </a:pPr>
            <a:r>
              <a:rPr lang="en-US" sz="3600" dirty="0"/>
              <a:t>A key word related to the teaching of D-Life is the word </a:t>
            </a:r>
            <a:r>
              <a:rPr lang="en-US" sz="3600" b="1" dirty="0">
                <a:solidFill>
                  <a:srgbClr val="79BE30"/>
                </a:solidFill>
              </a:rPr>
              <a:t>“simple.”</a:t>
            </a:r>
          </a:p>
        </p:txBody>
      </p:sp>
    </p:spTree>
    <p:extLst>
      <p:ext uri="{BB962C8B-B14F-4D97-AF65-F5344CB8AC3E}">
        <p14:creationId xmlns:p14="http://schemas.microsoft.com/office/powerpoint/2010/main" val="1362820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098" y="1759132"/>
            <a:ext cx="8075804" cy="2733056"/>
          </a:xfrm>
          <a:prstGeom prst="rect">
            <a:avLst/>
          </a:prstGeom>
          <a:noFill/>
        </p:spPr>
        <p:txBody>
          <a:bodyPr wrap="square" rtlCol="0">
            <a:spAutoFit/>
          </a:bodyPr>
          <a:lstStyle/>
          <a:p>
            <a:pPr algn="ctr">
              <a:lnSpc>
                <a:spcPct val="120000"/>
              </a:lnSpc>
            </a:pPr>
            <a:r>
              <a:rPr lang="en-US" sz="3600" b="1" u="sng" dirty="0">
                <a:solidFill>
                  <a:srgbClr val="79BE30"/>
                </a:solidFill>
              </a:rPr>
              <a:t>The D-Group Weekly Study Guide</a:t>
            </a:r>
            <a:r>
              <a:rPr lang="en-US" sz="3600" b="1" dirty="0">
                <a:solidFill>
                  <a:srgbClr val="79BE30"/>
                </a:solidFill>
              </a:rPr>
              <a:t> </a:t>
            </a:r>
            <a:br>
              <a:rPr lang="en-US" sz="3600" b="1" dirty="0">
                <a:solidFill>
                  <a:srgbClr val="79BE30"/>
                </a:solidFill>
              </a:rPr>
            </a:br>
            <a:r>
              <a:rPr lang="en-US" sz="3600" dirty="0"/>
              <a:t>is a </a:t>
            </a:r>
            <a:r>
              <a:rPr lang="en-US" sz="3600" b="1" dirty="0">
                <a:solidFill>
                  <a:srgbClr val="79BE30"/>
                </a:solidFill>
              </a:rPr>
              <a:t>simple</a:t>
            </a:r>
            <a:r>
              <a:rPr lang="en-US" sz="3600" dirty="0"/>
              <a:t> tool that provides a daily Bible reading plan and a weekly study guide for your D-Group (pgs. 15-16).</a:t>
            </a:r>
            <a:endParaRPr lang="en-US" sz="3600" dirty="0">
              <a:solidFill>
                <a:srgbClr val="79BE30"/>
              </a:solidFill>
            </a:endParaRPr>
          </a:p>
        </p:txBody>
      </p:sp>
    </p:spTree>
    <p:extLst>
      <p:ext uri="{BB962C8B-B14F-4D97-AF65-F5344CB8AC3E}">
        <p14:creationId xmlns:p14="http://schemas.microsoft.com/office/powerpoint/2010/main" val="3372332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936037" y="2311097"/>
            <a:ext cx="7271926" cy="2690352"/>
          </a:xfrm>
          <a:prstGeom prst="rect">
            <a:avLst/>
          </a:prstGeom>
          <a:noFill/>
        </p:spPr>
        <p:txBody>
          <a:bodyPr wrap="square" rtlCol="0">
            <a:spAutoFit/>
          </a:bodyPr>
          <a:lstStyle/>
          <a:p>
            <a:pPr algn="ctr">
              <a:lnSpc>
                <a:spcPct val="120000"/>
              </a:lnSpc>
            </a:pPr>
            <a:r>
              <a:rPr lang="en-US" sz="3600" dirty="0"/>
              <a:t>Daily Bible reading, storytelling, and group discussion are the highly effective </a:t>
            </a:r>
            <a:r>
              <a:rPr lang="en-US" sz="3600" b="1" u="sng" dirty="0">
                <a:solidFill>
                  <a:srgbClr val="79BE30"/>
                </a:solidFill>
              </a:rPr>
              <a:t>teaching</a:t>
            </a:r>
            <a:r>
              <a:rPr lang="en-US" sz="3600" dirty="0"/>
              <a:t> techniques in disciple-making.</a:t>
            </a:r>
            <a:endParaRPr lang="en-US" sz="4000" dirty="0"/>
          </a:p>
        </p:txBody>
      </p:sp>
    </p:spTree>
    <p:extLst>
      <p:ext uri="{BB962C8B-B14F-4D97-AF65-F5344CB8AC3E}">
        <p14:creationId xmlns:p14="http://schemas.microsoft.com/office/powerpoint/2010/main" val="26483617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4:1-2a,</a:t>
            </a:r>
            <a:r>
              <a:rPr lang="en-US" sz="2400" b="1" dirty="0"/>
              <a:t> </a:t>
            </a:r>
            <a:r>
              <a:rPr lang="en-US" b="1" dirty="0"/>
              <a:t>10</a:t>
            </a:r>
          </a:p>
        </p:txBody>
      </p:sp>
      <p:sp>
        <p:nvSpPr>
          <p:cNvPr id="3" name="TextBox 2"/>
          <p:cNvSpPr txBox="1"/>
          <p:nvPr/>
        </p:nvSpPr>
        <p:spPr>
          <a:xfrm>
            <a:off x="1023391" y="1352348"/>
            <a:ext cx="7325818" cy="3842142"/>
          </a:xfrm>
          <a:prstGeom prst="rect">
            <a:avLst/>
          </a:prstGeom>
          <a:noFill/>
        </p:spPr>
        <p:txBody>
          <a:bodyPr wrap="square" rtlCol="0">
            <a:spAutoFit/>
          </a:bodyPr>
          <a:lstStyle/>
          <a:p>
            <a:pPr>
              <a:lnSpc>
                <a:spcPct val="110000"/>
              </a:lnSpc>
            </a:pPr>
            <a:r>
              <a:rPr lang="en-US" sz="3200" i="1" dirty="0"/>
              <a:t>He began to teach beside the sea. And a very large crowd gathered about Him, so that He got into a boat . . . And He was teaching them many things in </a:t>
            </a:r>
            <a:r>
              <a:rPr lang="en-US" sz="3200" b="1" i="1" u="sng" dirty="0"/>
              <a:t>parables</a:t>
            </a:r>
            <a:r>
              <a:rPr lang="is-IS" sz="3200" i="1" dirty="0"/>
              <a:t>…. </a:t>
            </a:r>
            <a:r>
              <a:rPr lang="en-US" sz="3200" i="1" dirty="0"/>
              <a:t>And when He was alone, those around Him with the twelve asked Him about the </a:t>
            </a:r>
            <a:r>
              <a:rPr lang="en-US" sz="3200" b="1" i="1" u="sng" dirty="0"/>
              <a:t>parables</a:t>
            </a:r>
            <a:r>
              <a:rPr lang="en-US" sz="3200" i="1" dirty="0"/>
              <a:t>.</a:t>
            </a:r>
            <a:endParaRPr lang="en-US" sz="3200" dirty="0"/>
          </a:p>
        </p:txBody>
      </p:sp>
    </p:spTree>
    <p:extLst>
      <p:ext uri="{BB962C8B-B14F-4D97-AF65-F5344CB8AC3E}">
        <p14:creationId xmlns:p14="http://schemas.microsoft.com/office/powerpoint/2010/main" val="4006343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83" y="277849"/>
            <a:ext cx="8784487" cy="952500"/>
          </a:xfrm>
        </p:spPr>
        <p:txBody>
          <a:bodyPr/>
          <a:lstStyle/>
          <a:p>
            <a:pPr algn="l"/>
            <a:r>
              <a:rPr lang="en-US" sz="3800" b="1" dirty="0"/>
              <a:t>1. Lead your group to </a:t>
            </a:r>
            <a:r>
              <a:rPr lang="en-US" sz="3800" b="1" u="sng" dirty="0"/>
              <a:t>read</a:t>
            </a:r>
            <a:r>
              <a:rPr lang="en-US" sz="3800" b="1" dirty="0"/>
              <a:t> the Bible.</a:t>
            </a:r>
          </a:p>
        </p:txBody>
      </p:sp>
      <p:sp>
        <p:nvSpPr>
          <p:cNvPr id="3" name="TextBox 2"/>
          <p:cNvSpPr txBox="1"/>
          <p:nvPr/>
        </p:nvSpPr>
        <p:spPr>
          <a:xfrm>
            <a:off x="389797" y="2503574"/>
            <a:ext cx="8364405" cy="1810817"/>
          </a:xfrm>
          <a:prstGeom prst="rect">
            <a:avLst/>
          </a:prstGeom>
          <a:noFill/>
        </p:spPr>
        <p:txBody>
          <a:bodyPr wrap="square" rtlCol="0">
            <a:spAutoFit/>
          </a:bodyPr>
          <a:lstStyle/>
          <a:p>
            <a:pPr algn="ctr">
              <a:lnSpc>
                <a:spcPct val="120000"/>
              </a:lnSpc>
            </a:pPr>
            <a:r>
              <a:rPr lang="en-US" sz="3200" dirty="0"/>
              <a:t>To learn more about Jesus and to follow Him we </a:t>
            </a:r>
            <a:r>
              <a:rPr lang="en-US" sz="3200" b="1" u="sng" dirty="0">
                <a:solidFill>
                  <a:srgbClr val="79BE30"/>
                </a:solidFill>
              </a:rPr>
              <a:t>must</a:t>
            </a:r>
            <a:r>
              <a:rPr lang="en-US" sz="3200" dirty="0"/>
              <a:t> read the Bible. There is simply no substitute for daily Bible reading.</a:t>
            </a:r>
          </a:p>
        </p:txBody>
      </p:sp>
    </p:spTree>
    <p:extLst>
      <p:ext uri="{BB962C8B-B14F-4D97-AF65-F5344CB8AC3E}">
        <p14:creationId xmlns:p14="http://schemas.microsoft.com/office/powerpoint/2010/main" val="1007141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843BA3-213B-5A4D-AAEB-B49E41A25C82}"/>
              </a:ext>
            </a:extLst>
          </p:cNvPr>
          <p:cNvSpPr/>
          <p:nvPr/>
        </p:nvSpPr>
        <p:spPr>
          <a:xfrm>
            <a:off x="319314" y="1582057"/>
            <a:ext cx="8505372" cy="3046988"/>
          </a:xfrm>
          <a:prstGeom prst="rect">
            <a:avLst/>
          </a:prstGeom>
        </p:spPr>
        <p:txBody>
          <a:bodyPr wrap="square">
            <a:spAutoFit/>
          </a:bodyPr>
          <a:lstStyle/>
          <a:p>
            <a:pPr algn="ctr"/>
            <a:r>
              <a:rPr lang="en-US" sz="3200" b="1" dirty="0">
                <a:solidFill>
                  <a:srgbClr val="000000"/>
                </a:solidFill>
                <a:latin typeface="+mj-lt"/>
                <a:ea typeface="MS PGothic" panose="020B0600070205080204" pitchFamily="34" charset="-128"/>
              </a:rPr>
              <a:t>In D-Life, we have a very </a:t>
            </a:r>
            <a:r>
              <a:rPr lang="en-US" sz="3200" b="1" dirty="0">
                <a:solidFill>
                  <a:srgbClr val="79BE30"/>
                </a:solidFill>
                <a:latin typeface="+mj-lt"/>
                <a:ea typeface="MS PGothic" panose="020B0600070205080204" pitchFamily="34" charset="-128"/>
              </a:rPr>
              <a:t>simple </a:t>
            </a:r>
            <a:br>
              <a:rPr lang="en-US" sz="3200" b="1" dirty="0">
                <a:solidFill>
                  <a:srgbClr val="000000"/>
                </a:solidFill>
                <a:latin typeface="+mj-lt"/>
                <a:ea typeface="MS PGothic" panose="020B0600070205080204" pitchFamily="34" charset="-128"/>
              </a:rPr>
            </a:br>
            <a:r>
              <a:rPr lang="en-US" sz="3200" b="1" dirty="0">
                <a:solidFill>
                  <a:srgbClr val="000000"/>
                </a:solidFill>
                <a:latin typeface="+mj-lt"/>
                <a:ea typeface="MS PGothic" panose="020B0600070205080204" pitchFamily="34" charset="-128"/>
              </a:rPr>
              <a:t>Bible reading plan. </a:t>
            </a:r>
          </a:p>
          <a:p>
            <a:pPr algn="ctr"/>
            <a:endParaRPr lang="en-US" sz="3200" dirty="0">
              <a:solidFill>
                <a:srgbClr val="000000"/>
              </a:solidFill>
              <a:latin typeface="+mj-lt"/>
              <a:ea typeface="MS PGothic" panose="020B0600070205080204" pitchFamily="34" charset="-128"/>
            </a:endParaRPr>
          </a:p>
          <a:p>
            <a:pPr algn="ctr"/>
            <a:r>
              <a:rPr lang="en-US" sz="3200" dirty="0">
                <a:solidFill>
                  <a:srgbClr val="000000"/>
                </a:solidFill>
                <a:latin typeface="+mj-lt"/>
                <a:ea typeface="MS PGothic" panose="020B0600070205080204" pitchFamily="34" charset="-128"/>
              </a:rPr>
              <a:t>Our goal is to read </a:t>
            </a:r>
            <a:r>
              <a:rPr lang="en-US" sz="3200" b="1" u="sng" dirty="0">
                <a:solidFill>
                  <a:srgbClr val="79BE30"/>
                </a:solidFill>
                <a:latin typeface="+mj-lt"/>
                <a:ea typeface="MS PGothic" panose="020B0600070205080204" pitchFamily="34" charset="-128"/>
              </a:rPr>
              <a:t>one</a:t>
            </a:r>
            <a:r>
              <a:rPr lang="en-US" sz="3200" dirty="0">
                <a:solidFill>
                  <a:srgbClr val="000000"/>
                </a:solidFill>
                <a:latin typeface="+mj-lt"/>
                <a:ea typeface="MS PGothic" panose="020B0600070205080204" pitchFamily="34" charset="-128"/>
              </a:rPr>
              <a:t> chapter from the Bible, </a:t>
            </a:r>
            <a:r>
              <a:rPr lang="en-US" sz="3200" b="1" u="sng" dirty="0">
                <a:solidFill>
                  <a:srgbClr val="79BE30"/>
                </a:solidFill>
                <a:latin typeface="+mj-lt"/>
                <a:ea typeface="MS PGothic" panose="020B0600070205080204" pitchFamily="34" charset="-128"/>
              </a:rPr>
              <a:t>five</a:t>
            </a:r>
            <a:r>
              <a:rPr lang="en-US" sz="3200" dirty="0">
                <a:solidFill>
                  <a:srgbClr val="000000"/>
                </a:solidFill>
                <a:latin typeface="+mj-lt"/>
                <a:ea typeface="MS PGothic" panose="020B0600070205080204" pitchFamily="34" charset="-128"/>
              </a:rPr>
              <a:t> days a week. This goal is so simple there is no excuse not to achieve it.</a:t>
            </a:r>
            <a:r>
              <a:rPr lang="en-US" sz="3200" dirty="0">
                <a:latin typeface="+mj-lt"/>
              </a:rPr>
              <a:t> </a:t>
            </a:r>
          </a:p>
        </p:txBody>
      </p:sp>
    </p:spTree>
    <p:extLst>
      <p:ext uri="{BB962C8B-B14F-4D97-AF65-F5344CB8AC3E}">
        <p14:creationId xmlns:p14="http://schemas.microsoft.com/office/powerpoint/2010/main" val="1637966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290" y="2294833"/>
            <a:ext cx="8069419" cy="2722641"/>
          </a:xfrm>
        </p:spPr>
        <p:txBody>
          <a:bodyPr>
            <a:normAutofit/>
          </a:bodyPr>
          <a:lstStyle/>
          <a:p>
            <a:pPr marL="0" indent="0" algn="ctr">
              <a:lnSpc>
                <a:spcPct val="120000"/>
              </a:lnSpc>
              <a:buNone/>
            </a:pPr>
            <a:r>
              <a:rPr lang="en-US" sz="3200" dirty="0">
                <a:solidFill>
                  <a:srgbClr val="000000"/>
                </a:solidFill>
              </a:rPr>
              <a:t>A major goal of daily Bible reading is </a:t>
            </a:r>
            <a:r>
              <a:rPr lang="en-US" sz="3200" b="1" u="sng" dirty="0">
                <a:solidFill>
                  <a:srgbClr val="79BE30"/>
                </a:solidFill>
              </a:rPr>
              <a:t>personal</a:t>
            </a:r>
            <a:r>
              <a:rPr lang="en-US" sz="3200" b="1" dirty="0">
                <a:solidFill>
                  <a:srgbClr val="79BE30"/>
                </a:solidFill>
              </a:rPr>
              <a:t> </a:t>
            </a:r>
            <a:r>
              <a:rPr lang="en-US" sz="3200" b="1" u="sng" dirty="0">
                <a:solidFill>
                  <a:srgbClr val="79BE30"/>
                </a:solidFill>
              </a:rPr>
              <a:t>application</a:t>
            </a:r>
            <a:r>
              <a:rPr lang="en-US" sz="3200" dirty="0">
                <a:solidFill>
                  <a:srgbClr val="000000"/>
                </a:solidFill>
              </a:rPr>
              <a:t>. Through D-Life, you will learn how to find personal application points from every chapter you read.</a:t>
            </a:r>
          </a:p>
        </p:txBody>
      </p:sp>
      <p:sp>
        <p:nvSpPr>
          <p:cNvPr id="5" name="Title 1"/>
          <p:cNvSpPr>
            <a:spLocks noGrp="1"/>
          </p:cNvSpPr>
          <p:nvPr>
            <p:ph type="title"/>
          </p:nvPr>
        </p:nvSpPr>
        <p:spPr>
          <a:xfrm>
            <a:off x="145955" y="244897"/>
            <a:ext cx="8948617" cy="952500"/>
          </a:xfrm>
        </p:spPr>
        <p:txBody>
          <a:bodyPr/>
          <a:lstStyle/>
          <a:p>
            <a:pPr algn="l"/>
            <a:r>
              <a:rPr lang="en-US" sz="3800" b="1" dirty="0"/>
              <a:t>2. Lead your group to </a:t>
            </a:r>
            <a:r>
              <a:rPr lang="en-US" sz="3800" b="1" u="sng" dirty="0"/>
              <a:t>apply</a:t>
            </a:r>
            <a:r>
              <a:rPr lang="en-US" sz="3800" b="1" dirty="0"/>
              <a:t> the Bible.</a:t>
            </a:r>
          </a:p>
        </p:txBody>
      </p:sp>
    </p:spTree>
    <p:extLst>
      <p:ext uri="{BB962C8B-B14F-4D97-AF65-F5344CB8AC3E}">
        <p14:creationId xmlns:p14="http://schemas.microsoft.com/office/powerpoint/2010/main" val="2021895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5" y="453691"/>
            <a:ext cx="8229600" cy="952500"/>
          </a:xfrm>
        </p:spPr>
        <p:txBody>
          <a:bodyPr/>
          <a:lstStyle/>
          <a:p>
            <a:pPr>
              <a:lnSpc>
                <a:spcPct val="120000"/>
              </a:lnSpc>
            </a:pPr>
            <a:r>
              <a:rPr lang="en-US" sz="3600" b="1" dirty="0"/>
              <a:t>Personal Application Questions</a:t>
            </a:r>
            <a:br>
              <a:rPr lang="en-US" sz="3600" b="1" dirty="0"/>
            </a:br>
            <a:r>
              <a:rPr lang="en-US" sz="3600" b="1" dirty="0"/>
              <a:t>S-P-A-C-E</a:t>
            </a:r>
          </a:p>
        </p:txBody>
      </p:sp>
      <p:sp>
        <p:nvSpPr>
          <p:cNvPr id="3" name="Text Placeholder 2"/>
          <p:cNvSpPr>
            <a:spLocks noGrp="1"/>
          </p:cNvSpPr>
          <p:nvPr>
            <p:ph type="body" idx="1"/>
          </p:nvPr>
        </p:nvSpPr>
        <p:spPr>
          <a:xfrm>
            <a:off x="291649" y="2142392"/>
            <a:ext cx="3133743" cy="635000"/>
          </a:xfrm>
        </p:spPr>
        <p:txBody>
          <a:bodyPr/>
          <a:lstStyle/>
          <a:p>
            <a:r>
              <a:rPr lang="en-US" sz="3200" dirty="0">
                <a:solidFill>
                  <a:schemeClr val="tx1"/>
                </a:solidFill>
              </a:rPr>
              <a:t>Is there a</a:t>
            </a:r>
            <a:r>
              <a:rPr lang="is-IS" sz="3200" dirty="0">
                <a:solidFill>
                  <a:schemeClr val="tx1"/>
                </a:solidFill>
              </a:rPr>
              <a:t>…</a:t>
            </a:r>
            <a:endParaRPr lang="en-US" sz="3200" dirty="0">
              <a:solidFill>
                <a:schemeClr val="tx1"/>
              </a:solidFill>
            </a:endParaRPr>
          </a:p>
        </p:txBody>
      </p:sp>
      <p:sp>
        <p:nvSpPr>
          <p:cNvPr id="4" name="Content Placeholder 3"/>
          <p:cNvSpPr>
            <a:spLocks noGrp="1"/>
          </p:cNvSpPr>
          <p:nvPr>
            <p:ph sz="half" idx="2"/>
          </p:nvPr>
        </p:nvSpPr>
        <p:spPr>
          <a:xfrm>
            <a:off x="3016857" y="2162231"/>
            <a:ext cx="5439577" cy="3290380"/>
          </a:xfrm>
        </p:spPr>
        <p:txBody>
          <a:bodyPr>
            <a:noAutofit/>
          </a:bodyPr>
          <a:lstStyle/>
          <a:p>
            <a:pPr>
              <a:lnSpc>
                <a:spcPct val="110000"/>
              </a:lnSpc>
              <a:spcBef>
                <a:spcPts val="0"/>
              </a:spcBef>
            </a:pPr>
            <a:r>
              <a:rPr lang="en-US" sz="3600" b="1" u="sng" dirty="0">
                <a:solidFill>
                  <a:srgbClr val="79BE30"/>
                </a:solidFill>
              </a:rPr>
              <a:t>S</a:t>
            </a:r>
            <a:r>
              <a:rPr lang="en-US" sz="3200" b="1" dirty="0">
                <a:solidFill>
                  <a:srgbClr val="000000"/>
                </a:solidFill>
              </a:rPr>
              <a:t>in to confess?</a:t>
            </a:r>
          </a:p>
          <a:p>
            <a:pPr>
              <a:lnSpc>
                <a:spcPct val="110000"/>
              </a:lnSpc>
              <a:spcBef>
                <a:spcPts val="0"/>
              </a:spcBef>
            </a:pPr>
            <a:r>
              <a:rPr lang="en-US" sz="3600" b="1" u="sng" dirty="0">
                <a:solidFill>
                  <a:srgbClr val="79BE30"/>
                </a:solidFill>
              </a:rPr>
              <a:t>P</a:t>
            </a:r>
            <a:r>
              <a:rPr lang="en-US" sz="3200" b="1" dirty="0">
                <a:solidFill>
                  <a:srgbClr val="000000"/>
                </a:solidFill>
              </a:rPr>
              <a:t>romise to claim?</a:t>
            </a:r>
          </a:p>
          <a:p>
            <a:pPr>
              <a:lnSpc>
                <a:spcPct val="110000"/>
              </a:lnSpc>
              <a:spcBef>
                <a:spcPts val="0"/>
              </a:spcBef>
            </a:pPr>
            <a:r>
              <a:rPr lang="en-US" sz="3600" b="1" u="sng" dirty="0">
                <a:solidFill>
                  <a:srgbClr val="79BE30"/>
                </a:solidFill>
              </a:rPr>
              <a:t>A</a:t>
            </a:r>
            <a:r>
              <a:rPr lang="en-US" sz="3200" b="1" dirty="0">
                <a:solidFill>
                  <a:srgbClr val="000000"/>
                </a:solidFill>
              </a:rPr>
              <a:t>ttitude to change?</a:t>
            </a:r>
          </a:p>
          <a:p>
            <a:pPr>
              <a:lnSpc>
                <a:spcPct val="110000"/>
              </a:lnSpc>
              <a:spcBef>
                <a:spcPts val="0"/>
              </a:spcBef>
            </a:pPr>
            <a:r>
              <a:rPr lang="en-US" sz="3600" b="1" u="sng" dirty="0">
                <a:solidFill>
                  <a:srgbClr val="79BE30"/>
                </a:solidFill>
              </a:rPr>
              <a:t>C</a:t>
            </a:r>
            <a:r>
              <a:rPr lang="en-US" sz="3200" b="1" dirty="0">
                <a:solidFill>
                  <a:srgbClr val="000000"/>
                </a:solidFill>
              </a:rPr>
              <a:t>ommand to obey?</a:t>
            </a:r>
          </a:p>
          <a:p>
            <a:pPr>
              <a:lnSpc>
                <a:spcPct val="110000"/>
              </a:lnSpc>
              <a:spcBef>
                <a:spcPts val="0"/>
              </a:spcBef>
            </a:pPr>
            <a:r>
              <a:rPr lang="en-US" sz="3600" b="1" u="sng" dirty="0">
                <a:solidFill>
                  <a:srgbClr val="79BE30"/>
                </a:solidFill>
              </a:rPr>
              <a:t>E</a:t>
            </a:r>
            <a:r>
              <a:rPr lang="en-US" sz="3200" b="1" dirty="0">
                <a:solidFill>
                  <a:srgbClr val="000000"/>
                </a:solidFill>
              </a:rPr>
              <a:t>xample to follow?</a:t>
            </a:r>
          </a:p>
        </p:txBody>
      </p:sp>
    </p:spTree>
    <p:extLst>
      <p:ext uri="{BB962C8B-B14F-4D97-AF65-F5344CB8AC3E}">
        <p14:creationId xmlns:p14="http://schemas.microsoft.com/office/powerpoint/2010/main" val="19499418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Group Assignment</a:t>
            </a:r>
          </a:p>
        </p:txBody>
      </p:sp>
      <p:sp>
        <p:nvSpPr>
          <p:cNvPr id="3" name="Content Placeholder 2"/>
          <p:cNvSpPr>
            <a:spLocks noGrp="1"/>
          </p:cNvSpPr>
          <p:nvPr>
            <p:ph idx="1"/>
          </p:nvPr>
        </p:nvSpPr>
        <p:spPr>
          <a:xfrm>
            <a:off x="0" y="2005377"/>
            <a:ext cx="9143999" cy="710911"/>
          </a:xfrm>
        </p:spPr>
        <p:txBody>
          <a:bodyPr>
            <a:noAutofit/>
          </a:bodyPr>
          <a:lstStyle/>
          <a:p>
            <a:pPr marL="0" indent="0" algn="ctr">
              <a:lnSpc>
                <a:spcPct val="120000"/>
              </a:lnSpc>
              <a:spcBef>
                <a:spcPts val="1200"/>
              </a:spcBef>
              <a:buNone/>
            </a:pPr>
            <a:r>
              <a:rPr lang="en-US" sz="2800" b="1" dirty="0">
                <a:solidFill>
                  <a:srgbClr val="79BE30"/>
                </a:solidFill>
              </a:rPr>
              <a:t>Find a personal application from Matthew 4:18-25</a:t>
            </a:r>
          </a:p>
        </p:txBody>
      </p:sp>
      <p:sp>
        <p:nvSpPr>
          <p:cNvPr id="5" name="TextBox 4"/>
          <p:cNvSpPr txBox="1"/>
          <p:nvPr/>
        </p:nvSpPr>
        <p:spPr>
          <a:xfrm>
            <a:off x="156308" y="2732429"/>
            <a:ext cx="8909538" cy="2754600"/>
          </a:xfrm>
          <a:prstGeom prst="rect">
            <a:avLst/>
          </a:prstGeom>
          <a:solidFill>
            <a:srgbClr val="FFFFFF"/>
          </a:solidFill>
        </p:spPr>
        <p:txBody>
          <a:bodyPr wrap="square" rtlCol="0">
            <a:spAutoFit/>
          </a:bodyPr>
          <a:lstStyle/>
          <a:p>
            <a:r>
              <a:rPr lang="en-US" b="1" u="sng" dirty="0"/>
              <a:t>Matthew 4</a:t>
            </a:r>
            <a:r>
              <a:rPr lang="en-US" b="1" dirty="0"/>
              <a:t>					[</a:t>
            </a:r>
            <a:r>
              <a:rPr lang="en-US" b="1" u="sng" dirty="0"/>
              <a:t>Circle One</a:t>
            </a:r>
            <a:r>
              <a:rPr lang="en-US" b="1" dirty="0"/>
              <a:t>:  S  P  A  C  E  ]</a:t>
            </a:r>
            <a:endParaRPr lang="en-US" dirty="0"/>
          </a:p>
          <a:p>
            <a:pPr lvl="0"/>
            <a:endParaRPr lang="en-US" sz="1200" b="1" dirty="0"/>
          </a:p>
          <a:p>
            <a:pPr lvl="0"/>
            <a:r>
              <a:rPr lang="en-US" b="1" dirty="0"/>
              <a:t>Personal Study Notes:</a:t>
            </a:r>
            <a:endParaRPr lang="en-US" dirty="0"/>
          </a:p>
          <a:p>
            <a:r>
              <a:rPr lang="en-US" b="1" dirty="0"/>
              <a:t>____________________________________________________________________</a:t>
            </a:r>
            <a:endParaRPr lang="en-US" dirty="0"/>
          </a:p>
          <a:p>
            <a:r>
              <a:rPr lang="en-US" b="1"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endParaRPr lang="en-US" sz="1400" b="1" u="sng" dirty="0"/>
          </a:p>
          <a:p>
            <a:pPr algn="ctr"/>
            <a:endParaRPr lang="en-US" sz="500" b="1" u="sng" dirty="0"/>
          </a:p>
          <a:p>
            <a:pPr algn="ctr"/>
            <a:r>
              <a:rPr lang="en-US" sz="1600" b="1" u="sng" spc="-50" dirty="0"/>
              <a:t>S</a:t>
            </a:r>
            <a:r>
              <a:rPr lang="en-US" sz="1600" b="1" spc="-50" dirty="0"/>
              <a:t>in to Confess / </a:t>
            </a:r>
            <a:r>
              <a:rPr lang="en-US" sz="1600" b="1" u="sng" spc="-50" dirty="0"/>
              <a:t>P</a:t>
            </a:r>
            <a:r>
              <a:rPr lang="en-US" sz="1600" b="1" spc="-50" dirty="0"/>
              <a:t>romise to Claim / </a:t>
            </a:r>
            <a:r>
              <a:rPr lang="en-US" sz="1600" b="1" u="sng" spc="-50" dirty="0"/>
              <a:t>A</a:t>
            </a:r>
            <a:r>
              <a:rPr lang="en-US" sz="1600" b="1" spc="-50" dirty="0"/>
              <a:t>ttitude to Change / </a:t>
            </a:r>
            <a:r>
              <a:rPr lang="en-US" sz="1600" b="1" u="sng" spc="-50" dirty="0"/>
              <a:t>C</a:t>
            </a:r>
            <a:r>
              <a:rPr lang="en-US" sz="1600" b="1" spc="-50" dirty="0"/>
              <a:t>ommand to Obey / </a:t>
            </a:r>
            <a:r>
              <a:rPr lang="en-US" sz="1600" b="1" u="sng" spc="-50" dirty="0"/>
              <a:t>E</a:t>
            </a:r>
            <a:r>
              <a:rPr lang="en-US" sz="1600" b="1" spc="-50" dirty="0"/>
              <a:t>xample to Follow.</a:t>
            </a:r>
            <a:endParaRPr lang="en-US" sz="1600" spc="-50" dirty="0"/>
          </a:p>
        </p:txBody>
      </p:sp>
    </p:spTree>
    <p:extLst>
      <p:ext uri="{BB962C8B-B14F-4D97-AF65-F5344CB8AC3E}">
        <p14:creationId xmlns:p14="http://schemas.microsoft.com/office/powerpoint/2010/main" val="2705028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1884381"/>
            <a:ext cx="8393240" cy="1946238"/>
          </a:xfrm>
          <a:prstGeom prst="rect">
            <a:avLst/>
          </a:prstGeom>
          <a:noFill/>
        </p:spPr>
        <p:txBody>
          <a:bodyPr wrap="square" rtlCol="0">
            <a:spAutoFit/>
          </a:bodyPr>
          <a:lstStyle/>
          <a:p>
            <a:pPr algn="ctr">
              <a:lnSpc>
                <a:spcPct val="130000"/>
              </a:lnSpc>
            </a:pPr>
            <a:r>
              <a:rPr lang="en-US" sz="3200" dirty="0"/>
              <a:t>Every follower of Christ lives under the crystal-clear mandate of </a:t>
            </a:r>
            <a:r>
              <a:rPr lang="en-US" sz="3200"/>
              <a:t>the </a:t>
            </a:r>
            <a:r>
              <a:rPr lang="en-US" sz="3200" b="1">
                <a:solidFill>
                  <a:srgbClr val="79BE30"/>
                </a:solidFill>
              </a:rPr>
              <a:t>Great </a:t>
            </a:r>
            <a:r>
              <a:rPr lang="en-US" sz="3200" b="1" dirty="0">
                <a:solidFill>
                  <a:srgbClr val="79BE30"/>
                </a:solidFill>
              </a:rPr>
              <a:t>Commission</a:t>
            </a:r>
            <a:r>
              <a:rPr lang="en-US" sz="3200" dirty="0"/>
              <a:t>. There are no exceptions.</a:t>
            </a:r>
          </a:p>
        </p:txBody>
      </p:sp>
    </p:spTree>
    <p:extLst>
      <p:ext uri="{BB962C8B-B14F-4D97-AF65-F5344CB8AC3E}">
        <p14:creationId xmlns:p14="http://schemas.microsoft.com/office/powerpoint/2010/main" val="319472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r>
              <a:rPr lang="en-US" sz="3600" b="1" dirty="0"/>
              <a:t>Weekly Accountability Questions</a:t>
            </a:r>
          </a:p>
        </p:txBody>
      </p:sp>
      <p:sp>
        <p:nvSpPr>
          <p:cNvPr id="3" name="Content Placeholder 2"/>
          <p:cNvSpPr>
            <a:spLocks noGrp="1"/>
          </p:cNvSpPr>
          <p:nvPr>
            <p:ph idx="1"/>
          </p:nvPr>
        </p:nvSpPr>
        <p:spPr>
          <a:xfrm>
            <a:off x="872856" y="2386565"/>
            <a:ext cx="7686260" cy="2722641"/>
          </a:xfrm>
        </p:spPr>
        <p:txBody>
          <a:bodyPr>
            <a:normAutofit/>
          </a:bodyPr>
          <a:lstStyle/>
          <a:p>
            <a:r>
              <a:rPr lang="en-US" sz="3200" b="1" dirty="0"/>
              <a:t>Did everyone read your </a:t>
            </a:r>
            <a:r>
              <a:rPr lang="en-US" sz="3200" b="1" u="sng" dirty="0">
                <a:solidFill>
                  <a:srgbClr val="79BE30"/>
                </a:solidFill>
              </a:rPr>
              <a:t>daily</a:t>
            </a:r>
            <a:r>
              <a:rPr lang="en-US" sz="3200" b="1" dirty="0"/>
              <a:t> Bible reading assignments?</a:t>
            </a:r>
          </a:p>
          <a:p>
            <a:r>
              <a:rPr lang="en-US" sz="3200" b="1" dirty="0"/>
              <a:t>What are some of the </a:t>
            </a:r>
            <a:r>
              <a:rPr lang="en-US" sz="3200" b="1" u="sng" dirty="0">
                <a:solidFill>
                  <a:srgbClr val="79BE30"/>
                </a:solidFill>
              </a:rPr>
              <a:t>application</a:t>
            </a:r>
            <a:r>
              <a:rPr lang="en-US" sz="3200" b="1" dirty="0"/>
              <a:t> points you found?</a:t>
            </a:r>
          </a:p>
        </p:txBody>
      </p:sp>
    </p:spTree>
    <p:extLst>
      <p:ext uri="{BB962C8B-B14F-4D97-AF65-F5344CB8AC3E}">
        <p14:creationId xmlns:p14="http://schemas.microsoft.com/office/powerpoint/2010/main" val="15259779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967" y="348712"/>
            <a:ext cx="7100065" cy="952500"/>
          </a:xfrm>
        </p:spPr>
        <p:txBody>
          <a:bodyPr/>
          <a:lstStyle/>
          <a:p>
            <a:pPr algn="l"/>
            <a:r>
              <a:rPr lang="en-US" sz="3800" b="1" dirty="0"/>
              <a:t>3.  Lead your group to </a:t>
            </a:r>
            <a:r>
              <a:rPr lang="en-US" sz="3800" b="1" u="sng" dirty="0"/>
              <a:t>story</a:t>
            </a:r>
            <a:r>
              <a:rPr lang="en-US" sz="3800" b="1" dirty="0"/>
              <a:t>   </a:t>
            </a:r>
            <a:br>
              <a:rPr lang="en-US" sz="3800" b="1" dirty="0"/>
            </a:br>
            <a:r>
              <a:rPr lang="en-US" sz="3800" b="1" dirty="0"/>
              <a:t>     through the Bible.</a:t>
            </a:r>
          </a:p>
        </p:txBody>
      </p:sp>
      <p:sp>
        <p:nvSpPr>
          <p:cNvPr id="3" name="TextBox 2"/>
          <p:cNvSpPr txBox="1"/>
          <p:nvPr/>
        </p:nvSpPr>
        <p:spPr>
          <a:xfrm>
            <a:off x="1131699" y="2857500"/>
            <a:ext cx="6880600" cy="1219886"/>
          </a:xfrm>
          <a:prstGeom prst="rect">
            <a:avLst/>
          </a:prstGeom>
          <a:noFill/>
        </p:spPr>
        <p:txBody>
          <a:bodyPr wrap="square" rtlCol="0">
            <a:spAutoFit/>
          </a:bodyPr>
          <a:lstStyle/>
          <a:p>
            <a:pPr algn="ctr">
              <a:lnSpc>
                <a:spcPct val="120000"/>
              </a:lnSpc>
            </a:pPr>
            <a:r>
              <a:rPr lang="en-US" sz="3200" dirty="0"/>
              <a:t>Any committed believer can </a:t>
            </a:r>
            <a:r>
              <a:rPr lang="en-US" sz="3200" b="1" dirty="0">
                <a:solidFill>
                  <a:srgbClr val="79BE30"/>
                </a:solidFill>
              </a:rPr>
              <a:t>teach</a:t>
            </a:r>
            <a:r>
              <a:rPr lang="en-US" sz="3200" b="1" dirty="0"/>
              <a:t> </a:t>
            </a:r>
            <a:r>
              <a:rPr lang="en-US" sz="3200" dirty="0"/>
              <a:t>like Jesus by using stories.</a:t>
            </a:r>
          </a:p>
        </p:txBody>
      </p:sp>
    </p:spTree>
    <p:extLst>
      <p:ext uri="{BB962C8B-B14F-4D97-AF65-F5344CB8AC3E}">
        <p14:creationId xmlns:p14="http://schemas.microsoft.com/office/powerpoint/2010/main" val="3166599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514" y="2475990"/>
            <a:ext cx="8098971" cy="2401748"/>
          </a:xfrm>
          <a:prstGeom prst="rect">
            <a:avLst/>
          </a:prstGeom>
          <a:noFill/>
        </p:spPr>
        <p:txBody>
          <a:bodyPr wrap="square" rtlCol="0">
            <a:spAutoFit/>
          </a:bodyPr>
          <a:lstStyle/>
          <a:p>
            <a:pPr algn="ctr">
              <a:lnSpc>
                <a:spcPct val="120000"/>
              </a:lnSpc>
            </a:pPr>
            <a:r>
              <a:rPr lang="en-US" sz="3200" dirty="0"/>
              <a:t>When Jesus was alone with His disciples, they shared in </a:t>
            </a:r>
            <a:r>
              <a:rPr lang="en-US" sz="3200" b="1" dirty="0">
                <a:solidFill>
                  <a:srgbClr val="79BE30"/>
                </a:solidFill>
              </a:rPr>
              <a:t>group discussions</a:t>
            </a:r>
            <a:r>
              <a:rPr lang="en-US" sz="3200" dirty="0"/>
              <a:t> where they would unwrap the meanings of His </a:t>
            </a:r>
            <a:br>
              <a:rPr lang="en-US" sz="3200" dirty="0"/>
            </a:br>
            <a:r>
              <a:rPr lang="en-US" sz="3200" dirty="0"/>
              <a:t>stories and teachings.</a:t>
            </a:r>
          </a:p>
        </p:txBody>
      </p:sp>
      <p:sp>
        <p:nvSpPr>
          <p:cNvPr id="5" name="Title 1"/>
          <p:cNvSpPr>
            <a:spLocks noGrp="1"/>
          </p:cNvSpPr>
          <p:nvPr>
            <p:ph type="title"/>
          </p:nvPr>
        </p:nvSpPr>
        <p:spPr>
          <a:xfrm>
            <a:off x="807309" y="340107"/>
            <a:ext cx="7919839" cy="952500"/>
          </a:xfrm>
        </p:spPr>
        <p:txBody>
          <a:bodyPr/>
          <a:lstStyle/>
          <a:p>
            <a:pPr algn="l"/>
            <a:r>
              <a:rPr lang="en-US" sz="3800" b="1" dirty="0"/>
              <a:t>4.  Lead your group to </a:t>
            </a:r>
            <a:r>
              <a:rPr lang="en-US" sz="3800" b="1" u="sng" dirty="0"/>
              <a:t>discuss</a:t>
            </a:r>
            <a:br>
              <a:rPr lang="en-US" sz="3800" b="1" dirty="0"/>
            </a:br>
            <a:r>
              <a:rPr lang="en-US" sz="3800" b="1" dirty="0"/>
              <a:t>     the Bible. </a:t>
            </a:r>
          </a:p>
        </p:txBody>
      </p:sp>
    </p:spTree>
    <p:extLst>
      <p:ext uri="{BB962C8B-B14F-4D97-AF65-F5344CB8AC3E}">
        <p14:creationId xmlns:p14="http://schemas.microsoft.com/office/powerpoint/2010/main" val="2223277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
        <p:nvSpPr>
          <p:cNvPr id="3" name="Content Placeholder 2"/>
          <p:cNvSpPr>
            <a:spLocks noGrp="1"/>
          </p:cNvSpPr>
          <p:nvPr>
            <p:ph idx="1"/>
          </p:nvPr>
        </p:nvSpPr>
        <p:spPr>
          <a:xfrm>
            <a:off x="457200" y="2380915"/>
            <a:ext cx="8831385" cy="2901559"/>
          </a:xfrm>
        </p:spPr>
        <p:txBody>
          <a:bodyPr>
            <a:noAutofit/>
          </a:bodyPr>
          <a:lstStyle/>
          <a:p>
            <a:r>
              <a:rPr lang="en-US" sz="3200" b="1" u="sng" dirty="0">
                <a:solidFill>
                  <a:srgbClr val="79BE30"/>
                </a:solidFill>
              </a:rPr>
              <a:t>Don’t</a:t>
            </a:r>
            <a:r>
              <a:rPr lang="en-US" sz="3200" b="1" dirty="0">
                <a:solidFill>
                  <a:srgbClr val="000000"/>
                </a:solidFill>
              </a:rPr>
              <a:t> </a:t>
            </a:r>
            <a:r>
              <a:rPr lang="en-US" sz="3200" dirty="0">
                <a:solidFill>
                  <a:srgbClr val="000000"/>
                </a:solidFill>
              </a:rPr>
              <a:t>talk too much.</a:t>
            </a:r>
          </a:p>
          <a:p>
            <a:r>
              <a:rPr lang="en-US" sz="3200" dirty="0">
                <a:solidFill>
                  <a:srgbClr val="000000"/>
                </a:solidFill>
              </a:rPr>
              <a:t>Be </a:t>
            </a:r>
            <a:r>
              <a:rPr lang="en-US" sz="3200" b="1" u="sng" dirty="0">
                <a:solidFill>
                  <a:srgbClr val="79BE30"/>
                </a:solidFill>
              </a:rPr>
              <a:t>encouraging</a:t>
            </a:r>
            <a:r>
              <a:rPr lang="en-US" sz="3200" dirty="0">
                <a:solidFill>
                  <a:srgbClr val="000000"/>
                </a:solidFill>
              </a:rPr>
              <a:t>.</a:t>
            </a:r>
          </a:p>
          <a:p>
            <a:r>
              <a:rPr lang="en-US" sz="3200" dirty="0">
                <a:solidFill>
                  <a:srgbClr val="000000"/>
                </a:solidFill>
              </a:rPr>
              <a:t>Keep a good </a:t>
            </a:r>
            <a:r>
              <a:rPr lang="en-US" sz="3200" b="1" u="sng" dirty="0">
                <a:solidFill>
                  <a:srgbClr val="79BE30"/>
                </a:solidFill>
              </a:rPr>
              <a:t>pace</a:t>
            </a:r>
            <a:r>
              <a:rPr lang="en-US" sz="3200" dirty="0">
                <a:solidFill>
                  <a:srgbClr val="000000"/>
                </a:solidFill>
              </a:rPr>
              <a:t>.</a:t>
            </a:r>
          </a:p>
          <a:p>
            <a:r>
              <a:rPr lang="en-US" sz="3200" dirty="0">
                <a:solidFill>
                  <a:srgbClr val="000000"/>
                </a:solidFill>
              </a:rPr>
              <a:t>Get </a:t>
            </a:r>
            <a:r>
              <a:rPr lang="en-US" sz="3200" b="1" u="sng" dirty="0">
                <a:solidFill>
                  <a:srgbClr val="79BE30"/>
                </a:solidFill>
              </a:rPr>
              <a:t>everyone</a:t>
            </a:r>
            <a:r>
              <a:rPr lang="en-US" sz="3200" dirty="0">
                <a:solidFill>
                  <a:srgbClr val="000000"/>
                </a:solidFill>
              </a:rPr>
              <a:t> in the group involved.</a:t>
            </a:r>
          </a:p>
        </p:txBody>
      </p:sp>
    </p:spTree>
    <p:extLst>
      <p:ext uri="{BB962C8B-B14F-4D97-AF65-F5344CB8AC3E}">
        <p14:creationId xmlns:p14="http://schemas.microsoft.com/office/powerpoint/2010/main" val="3235799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7704"/>
            <a:ext cx="9017000" cy="2901559"/>
          </a:xfrm>
        </p:spPr>
        <p:txBody>
          <a:bodyPr>
            <a:noAutofit/>
          </a:bodyPr>
          <a:lstStyle/>
          <a:p>
            <a:r>
              <a:rPr lang="en-US" sz="3200" b="1" u="sng" dirty="0">
                <a:solidFill>
                  <a:srgbClr val="79BE30"/>
                </a:solidFill>
              </a:rPr>
              <a:t>Stop</a:t>
            </a:r>
            <a:r>
              <a:rPr lang="en-US" sz="3200" dirty="0">
                <a:solidFill>
                  <a:srgbClr val="000000"/>
                </a:solidFill>
              </a:rPr>
              <a:t> someone from dominating.</a:t>
            </a:r>
          </a:p>
          <a:p>
            <a:r>
              <a:rPr lang="en-US" sz="3200" dirty="0">
                <a:solidFill>
                  <a:srgbClr val="000000"/>
                </a:solidFill>
              </a:rPr>
              <a:t>Stay on </a:t>
            </a:r>
            <a:r>
              <a:rPr lang="en-US" sz="3200" b="1" u="sng" dirty="0">
                <a:solidFill>
                  <a:srgbClr val="76BB51"/>
                </a:solidFill>
              </a:rPr>
              <a:t>point</a:t>
            </a:r>
            <a:r>
              <a:rPr lang="en-US" sz="3200" dirty="0">
                <a:solidFill>
                  <a:srgbClr val="000000"/>
                </a:solidFill>
              </a:rPr>
              <a:t>.</a:t>
            </a:r>
          </a:p>
          <a:p>
            <a:r>
              <a:rPr lang="en-US" sz="3200" b="1" u="sng" dirty="0">
                <a:solidFill>
                  <a:srgbClr val="79BE30"/>
                </a:solidFill>
              </a:rPr>
              <a:t>Lead</a:t>
            </a:r>
            <a:r>
              <a:rPr lang="en-US" sz="3200" dirty="0">
                <a:solidFill>
                  <a:srgbClr val="000000"/>
                </a:solidFill>
              </a:rPr>
              <a:t> with sound biblical doctrine.</a:t>
            </a:r>
          </a:p>
          <a:p>
            <a:r>
              <a:rPr lang="en-US" sz="3200" dirty="0">
                <a:solidFill>
                  <a:srgbClr val="000000"/>
                </a:solidFill>
              </a:rPr>
              <a:t>Always </a:t>
            </a:r>
            <a:r>
              <a:rPr lang="en-US" sz="3200" dirty="0">
                <a:solidFill>
                  <a:schemeClr val="tx1"/>
                </a:solidFill>
              </a:rPr>
              <a:t>be</a:t>
            </a:r>
            <a:r>
              <a:rPr lang="en-US" sz="3200" dirty="0">
                <a:solidFill>
                  <a:srgbClr val="000000"/>
                </a:solidFill>
              </a:rPr>
              <a:t> </a:t>
            </a:r>
            <a:r>
              <a:rPr lang="en-US" sz="3200" b="1" u="sng" dirty="0">
                <a:solidFill>
                  <a:srgbClr val="76BB51"/>
                </a:solidFill>
              </a:rPr>
              <a:t>confidential</a:t>
            </a:r>
            <a:r>
              <a:rPr lang="en-US" sz="3200" dirty="0">
                <a:solidFill>
                  <a:srgbClr val="000000"/>
                </a:solidFill>
              </a:rPr>
              <a:t>.</a:t>
            </a:r>
          </a:p>
        </p:txBody>
      </p:sp>
      <p:sp>
        <p:nvSpPr>
          <p:cNvPr id="7" name="Title 1">
            <a:extLst>
              <a:ext uri="{FF2B5EF4-FFF2-40B4-BE49-F238E27FC236}">
                <a16:creationId xmlns:a16="http://schemas.microsoft.com/office/drawing/2014/main" id="{3ECEEBB4-9464-9949-AA96-0F1D3BE2FFBC}"/>
              </a:ext>
            </a:extLst>
          </p:cNvPr>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Tree>
    <p:extLst>
      <p:ext uri="{BB962C8B-B14F-4D97-AF65-F5344CB8AC3E}">
        <p14:creationId xmlns:p14="http://schemas.microsoft.com/office/powerpoint/2010/main" val="995136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5102" y="2650162"/>
            <a:ext cx="7253795" cy="1810817"/>
          </a:xfrm>
          <a:prstGeom prst="rect">
            <a:avLst/>
          </a:prstGeom>
          <a:noFill/>
        </p:spPr>
        <p:txBody>
          <a:bodyPr wrap="square" rtlCol="0">
            <a:spAutoFit/>
          </a:bodyPr>
          <a:lstStyle/>
          <a:p>
            <a:pPr algn="ctr">
              <a:lnSpc>
                <a:spcPct val="120000"/>
              </a:lnSpc>
            </a:pPr>
            <a:r>
              <a:rPr lang="en-US" sz="3200" dirty="0"/>
              <a:t>Always remember that your </a:t>
            </a:r>
            <a:r>
              <a:rPr lang="en-US" sz="3200" b="1" u="sng" dirty="0">
                <a:solidFill>
                  <a:srgbClr val="79BE30"/>
                </a:solidFill>
              </a:rPr>
              <a:t>ultimate</a:t>
            </a:r>
            <a:r>
              <a:rPr lang="en-US" sz="3200" b="1" dirty="0">
                <a:solidFill>
                  <a:srgbClr val="79BE30"/>
                </a:solidFill>
              </a:rPr>
              <a:t> </a:t>
            </a:r>
            <a:r>
              <a:rPr lang="en-US" sz="3200" b="1" u="sng" dirty="0">
                <a:solidFill>
                  <a:srgbClr val="79BE30"/>
                </a:solidFill>
              </a:rPr>
              <a:t>goal</a:t>
            </a:r>
            <a:r>
              <a:rPr lang="en-US" sz="3200" u="sng" dirty="0">
                <a:solidFill>
                  <a:srgbClr val="79BE30"/>
                </a:solidFill>
              </a:rPr>
              <a:t> </a:t>
            </a:r>
            <a:r>
              <a:rPr lang="en-US" sz="3200" dirty="0"/>
              <a:t>as a D-Group Leader is to make disciples who make disciples.</a:t>
            </a:r>
          </a:p>
        </p:txBody>
      </p:sp>
      <p:sp>
        <p:nvSpPr>
          <p:cNvPr id="5" name="Title 1"/>
          <p:cNvSpPr>
            <a:spLocks noGrp="1"/>
          </p:cNvSpPr>
          <p:nvPr>
            <p:ph type="title"/>
          </p:nvPr>
        </p:nvSpPr>
        <p:spPr>
          <a:xfrm>
            <a:off x="807309" y="340107"/>
            <a:ext cx="7919839" cy="952500"/>
          </a:xfrm>
        </p:spPr>
        <p:txBody>
          <a:bodyPr/>
          <a:lstStyle/>
          <a:p>
            <a:pPr algn="l"/>
            <a:r>
              <a:rPr lang="en-US" sz="3800" b="1" dirty="0"/>
              <a:t>5.  Lead your group to </a:t>
            </a:r>
            <a:r>
              <a:rPr lang="en-US" sz="3800" b="1" u="sng" dirty="0"/>
              <a:t>prepare</a:t>
            </a:r>
            <a:br>
              <a:rPr lang="en-US" sz="3800" b="1" dirty="0"/>
            </a:br>
            <a:r>
              <a:rPr lang="en-US" sz="3800" b="1" dirty="0"/>
              <a:t>     to multiply. </a:t>
            </a:r>
          </a:p>
        </p:txBody>
      </p:sp>
    </p:spTree>
    <p:extLst>
      <p:ext uri="{BB962C8B-B14F-4D97-AF65-F5344CB8AC3E}">
        <p14:creationId xmlns:p14="http://schemas.microsoft.com/office/powerpoint/2010/main" val="412890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85" y="321316"/>
            <a:ext cx="8719040" cy="952500"/>
          </a:xfrm>
        </p:spPr>
        <p:txBody>
          <a:bodyPr/>
          <a:lstStyle/>
          <a:p>
            <a:r>
              <a:rPr lang="en-US" sz="4000" b="1" spc="-150" dirty="0"/>
              <a:t>Your D-Group Weekly Assignments</a:t>
            </a:r>
          </a:p>
        </p:txBody>
      </p:sp>
      <p:sp>
        <p:nvSpPr>
          <p:cNvPr id="3" name="Content Placeholder 2"/>
          <p:cNvSpPr>
            <a:spLocks noGrp="1"/>
          </p:cNvSpPr>
          <p:nvPr>
            <p:ph sz="half" idx="1"/>
          </p:nvPr>
        </p:nvSpPr>
        <p:spPr>
          <a:xfrm>
            <a:off x="1338386" y="2418089"/>
            <a:ext cx="7512539" cy="2710657"/>
          </a:xfrm>
        </p:spPr>
        <p:txBody>
          <a:bodyPr>
            <a:noAutofit/>
          </a:bodyPr>
          <a:lstStyle/>
          <a:p>
            <a:pPr>
              <a:spcBef>
                <a:spcPts val="1400"/>
              </a:spcBef>
            </a:pPr>
            <a:r>
              <a:rPr lang="en-US" sz="3200" b="1" dirty="0">
                <a:solidFill>
                  <a:srgbClr val="000000"/>
                </a:solidFill>
              </a:rPr>
              <a:t>#1: </a:t>
            </a:r>
            <a:r>
              <a:rPr lang="en-US" sz="3200" b="1" u="sng" dirty="0">
                <a:solidFill>
                  <a:srgbClr val="79BE30"/>
                </a:solidFill>
              </a:rPr>
              <a:t>Lead</a:t>
            </a:r>
            <a:r>
              <a:rPr lang="en-US" sz="3200" b="1" dirty="0">
                <a:solidFill>
                  <a:srgbClr val="000000"/>
                </a:solidFill>
              </a:rPr>
              <a:t> Prayer Time</a:t>
            </a:r>
          </a:p>
          <a:p>
            <a:pPr>
              <a:spcBef>
                <a:spcPts val="1400"/>
              </a:spcBef>
            </a:pPr>
            <a:r>
              <a:rPr lang="en-US" sz="3200" b="1" dirty="0">
                <a:solidFill>
                  <a:srgbClr val="000000"/>
                </a:solidFill>
              </a:rPr>
              <a:t>#2: </a:t>
            </a:r>
            <a:r>
              <a:rPr lang="en-US" sz="3200" b="1" u="sng" dirty="0">
                <a:solidFill>
                  <a:srgbClr val="79BE30"/>
                </a:solidFill>
              </a:rPr>
              <a:t>Tell</a:t>
            </a:r>
            <a:r>
              <a:rPr lang="en-US" sz="3200" b="1" dirty="0">
                <a:solidFill>
                  <a:srgbClr val="000000"/>
                </a:solidFill>
              </a:rPr>
              <a:t> the Story/Paraphrase</a:t>
            </a:r>
          </a:p>
          <a:p>
            <a:pPr>
              <a:spcBef>
                <a:spcPts val="1400"/>
              </a:spcBef>
            </a:pPr>
            <a:r>
              <a:rPr lang="en-US" sz="3200" b="1" dirty="0">
                <a:solidFill>
                  <a:srgbClr val="000000"/>
                </a:solidFill>
              </a:rPr>
              <a:t>#3: </a:t>
            </a:r>
            <a:r>
              <a:rPr lang="en-US" sz="3200" b="1" u="sng" dirty="0">
                <a:solidFill>
                  <a:srgbClr val="79BE30"/>
                </a:solidFill>
              </a:rPr>
              <a:t>Read</a:t>
            </a:r>
            <a:r>
              <a:rPr lang="en-US" sz="3200" b="1" dirty="0">
                <a:solidFill>
                  <a:srgbClr val="000000"/>
                </a:solidFill>
              </a:rPr>
              <a:t> the Text</a:t>
            </a:r>
          </a:p>
          <a:p>
            <a:pPr>
              <a:spcBef>
                <a:spcPts val="1400"/>
              </a:spcBef>
            </a:pPr>
            <a:r>
              <a:rPr lang="en-US" sz="3200" b="1" dirty="0">
                <a:solidFill>
                  <a:srgbClr val="000000"/>
                </a:solidFill>
              </a:rPr>
              <a:t>#4: </a:t>
            </a:r>
            <a:r>
              <a:rPr lang="en-US" sz="3200" b="1" u="sng" dirty="0">
                <a:solidFill>
                  <a:srgbClr val="79BE30"/>
                </a:solidFill>
              </a:rPr>
              <a:t>Facilitate</a:t>
            </a:r>
            <a:r>
              <a:rPr lang="en-US" sz="3200" b="1" dirty="0">
                <a:solidFill>
                  <a:srgbClr val="000000"/>
                </a:solidFill>
              </a:rPr>
              <a:t> Bible Study</a:t>
            </a:r>
          </a:p>
        </p:txBody>
      </p:sp>
    </p:spTree>
    <p:extLst>
      <p:ext uri="{BB962C8B-B14F-4D97-AF65-F5344CB8AC3E}">
        <p14:creationId xmlns:p14="http://schemas.microsoft.com/office/powerpoint/2010/main" val="3137087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216"/>
            <a:ext cx="8229600" cy="952500"/>
          </a:xfrm>
        </p:spPr>
        <p:txBody>
          <a:bodyPr/>
          <a:lstStyle/>
          <a:p>
            <a:r>
              <a:rPr lang="en-US" sz="4000" b="1" dirty="0"/>
              <a:t>Your D-Group Weekly Agenda</a:t>
            </a:r>
          </a:p>
        </p:txBody>
      </p:sp>
      <p:sp>
        <p:nvSpPr>
          <p:cNvPr id="3" name="Content Placeholder 2"/>
          <p:cNvSpPr>
            <a:spLocks noGrp="1"/>
          </p:cNvSpPr>
          <p:nvPr>
            <p:ph sz="half" idx="1"/>
          </p:nvPr>
        </p:nvSpPr>
        <p:spPr>
          <a:xfrm>
            <a:off x="379048" y="2291090"/>
            <a:ext cx="4261338" cy="2710657"/>
          </a:xfrm>
        </p:spPr>
        <p:txBody>
          <a:bodyPr>
            <a:noAutofit/>
          </a:bodyPr>
          <a:lstStyle/>
          <a:p>
            <a:pPr>
              <a:spcBef>
                <a:spcPts val="1400"/>
              </a:spcBef>
            </a:pPr>
            <a:r>
              <a:rPr lang="en-US" sz="2800" b="1" dirty="0">
                <a:solidFill>
                  <a:srgbClr val="000000"/>
                </a:solidFill>
              </a:rPr>
              <a:t>Fellowship Time</a:t>
            </a:r>
          </a:p>
          <a:p>
            <a:pPr>
              <a:spcBef>
                <a:spcPts val="1400"/>
              </a:spcBef>
            </a:pPr>
            <a:r>
              <a:rPr lang="en-US" sz="2800" b="1" dirty="0">
                <a:solidFill>
                  <a:srgbClr val="000000"/>
                </a:solidFill>
              </a:rPr>
              <a:t>Prayer Time </a:t>
            </a:r>
            <a:r>
              <a:rPr lang="en-US" sz="2800" b="1" dirty="0">
                <a:solidFill>
                  <a:srgbClr val="79BE30"/>
                </a:solidFill>
              </a:rPr>
              <a:t>(Pray)</a:t>
            </a:r>
          </a:p>
          <a:p>
            <a:pPr>
              <a:spcBef>
                <a:spcPts val="1400"/>
              </a:spcBef>
            </a:pPr>
            <a:r>
              <a:rPr lang="en-US" sz="2800" b="1" dirty="0">
                <a:solidFill>
                  <a:srgbClr val="000000"/>
                </a:solidFill>
              </a:rPr>
              <a:t>Accountability Time</a:t>
            </a:r>
          </a:p>
          <a:p>
            <a:pPr>
              <a:spcBef>
                <a:spcPts val="1400"/>
              </a:spcBef>
            </a:pPr>
            <a:r>
              <a:rPr lang="en-US" sz="2800" b="1" dirty="0">
                <a:solidFill>
                  <a:srgbClr val="000000"/>
                </a:solidFill>
              </a:rPr>
              <a:t>Story Time </a:t>
            </a:r>
            <a:r>
              <a:rPr lang="en-US" sz="2800" b="1" dirty="0">
                <a:solidFill>
                  <a:srgbClr val="79BE30"/>
                </a:solidFill>
              </a:rPr>
              <a:t>(Tell)</a:t>
            </a:r>
          </a:p>
          <a:p>
            <a:pPr>
              <a:spcBef>
                <a:spcPts val="1400"/>
              </a:spcBef>
            </a:pPr>
            <a:r>
              <a:rPr lang="en-US" sz="2800" b="1" dirty="0">
                <a:solidFill>
                  <a:srgbClr val="000000"/>
                </a:solidFill>
              </a:rPr>
              <a:t>Bible Reading </a:t>
            </a:r>
            <a:r>
              <a:rPr lang="en-US" sz="2800" b="1" dirty="0">
                <a:solidFill>
                  <a:srgbClr val="79BE30"/>
                </a:solidFill>
              </a:rPr>
              <a:t>(Read)</a:t>
            </a:r>
          </a:p>
        </p:txBody>
      </p:sp>
      <p:sp>
        <p:nvSpPr>
          <p:cNvPr id="4" name="Content Placeholder 3"/>
          <p:cNvSpPr>
            <a:spLocks noGrp="1"/>
          </p:cNvSpPr>
          <p:nvPr>
            <p:ph sz="half" idx="2"/>
          </p:nvPr>
        </p:nvSpPr>
        <p:spPr>
          <a:xfrm>
            <a:off x="4556600" y="2291090"/>
            <a:ext cx="4509248" cy="2710657"/>
          </a:xfrm>
        </p:spPr>
        <p:txBody>
          <a:bodyPr>
            <a:noAutofit/>
          </a:bodyPr>
          <a:lstStyle/>
          <a:p>
            <a:pPr>
              <a:spcBef>
                <a:spcPts val="1400"/>
              </a:spcBef>
            </a:pPr>
            <a:r>
              <a:rPr lang="en-US" sz="2800" b="1" dirty="0">
                <a:solidFill>
                  <a:srgbClr val="000000"/>
                </a:solidFill>
              </a:rPr>
              <a:t>Bible Study </a:t>
            </a:r>
            <a:r>
              <a:rPr lang="en-US" sz="2800" b="1" dirty="0">
                <a:solidFill>
                  <a:srgbClr val="79BE30"/>
                </a:solidFill>
              </a:rPr>
              <a:t>(Facilitate)</a:t>
            </a:r>
          </a:p>
          <a:p>
            <a:pPr>
              <a:spcBef>
                <a:spcPts val="1400"/>
              </a:spcBef>
            </a:pPr>
            <a:r>
              <a:rPr lang="en-US" sz="2800" b="1" dirty="0">
                <a:solidFill>
                  <a:srgbClr val="000000"/>
                </a:solidFill>
              </a:rPr>
              <a:t>Ministry Planning</a:t>
            </a:r>
          </a:p>
          <a:p>
            <a:pPr>
              <a:spcBef>
                <a:spcPts val="1400"/>
              </a:spcBef>
            </a:pPr>
            <a:r>
              <a:rPr lang="en-US" sz="2800" b="1" dirty="0">
                <a:solidFill>
                  <a:srgbClr val="000000"/>
                </a:solidFill>
              </a:rPr>
              <a:t>Weekly Assignments</a:t>
            </a:r>
          </a:p>
          <a:p>
            <a:pPr>
              <a:spcBef>
                <a:spcPts val="1400"/>
              </a:spcBef>
            </a:pPr>
            <a:r>
              <a:rPr lang="en-US" sz="2800" b="1" dirty="0">
                <a:solidFill>
                  <a:srgbClr val="000000"/>
                </a:solidFill>
              </a:rPr>
              <a:t>Closing Prayer</a:t>
            </a:r>
          </a:p>
        </p:txBody>
      </p:sp>
    </p:spTree>
    <p:extLst>
      <p:ext uri="{BB962C8B-B14F-4D97-AF65-F5344CB8AC3E}">
        <p14:creationId xmlns:p14="http://schemas.microsoft.com/office/powerpoint/2010/main" val="570493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846" y="402269"/>
            <a:ext cx="8721969" cy="952500"/>
          </a:xfrm>
        </p:spPr>
        <p:txBody>
          <a:bodyPr/>
          <a:lstStyle/>
          <a:p>
            <a:r>
              <a:rPr lang="en-US" sz="3600" dirty="0"/>
              <a:t> </a:t>
            </a:r>
            <a:r>
              <a:rPr lang="en-US" sz="4000" b="1" spc="-150" dirty="0"/>
              <a:t>Your D-Group Disciple-Making Tools</a:t>
            </a:r>
            <a:br>
              <a:rPr lang="en-US" sz="4400" b="1" dirty="0"/>
            </a:br>
            <a:r>
              <a:rPr lang="en-US" sz="3200" dirty="0"/>
              <a:t>(Our </a:t>
            </a:r>
            <a:r>
              <a:rPr lang="en-US" sz="3200" dirty="0" err="1"/>
              <a:t>Zebco</a:t>
            </a:r>
            <a:r>
              <a:rPr lang="en-US" sz="3200" dirty="0"/>
              <a:t> 33 in Fishing for Men)</a:t>
            </a:r>
            <a:endParaRPr lang="en-US" sz="4400" dirty="0"/>
          </a:p>
        </p:txBody>
      </p:sp>
      <p:sp>
        <p:nvSpPr>
          <p:cNvPr id="6" name="TextBox 5">
            <a:extLst>
              <a:ext uri="{FF2B5EF4-FFF2-40B4-BE49-F238E27FC236}">
                <a16:creationId xmlns:a16="http://schemas.microsoft.com/office/drawing/2014/main" id="{9CFFCBDE-7F71-D348-92B7-36D99140E2AF}"/>
              </a:ext>
            </a:extLst>
          </p:cNvPr>
          <p:cNvSpPr txBox="1"/>
          <p:nvPr/>
        </p:nvSpPr>
        <p:spPr>
          <a:xfrm>
            <a:off x="593480" y="2383815"/>
            <a:ext cx="7957039" cy="2690352"/>
          </a:xfrm>
          <a:prstGeom prst="rect">
            <a:avLst/>
          </a:prstGeom>
          <a:noFill/>
        </p:spPr>
        <p:txBody>
          <a:bodyPr wrap="square" rtlCol="0">
            <a:spAutoFit/>
          </a:bodyPr>
          <a:lstStyle/>
          <a:p>
            <a:pPr algn="ctr">
              <a:lnSpc>
                <a:spcPct val="120000"/>
              </a:lnSpc>
            </a:pPr>
            <a:r>
              <a:rPr lang="en-US" sz="3600" dirty="0"/>
              <a:t>Your </a:t>
            </a:r>
            <a:r>
              <a:rPr lang="en-US" sz="3600" b="1" dirty="0"/>
              <a:t>D-Life Disciple-Making </a:t>
            </a:r>
            <a:r>
              <a:rPr lang="en-US" sz="3600" dirty="0"/>
              <a:t>tools will make it simple. These tools will </a:t>
            </a:r>
            <a:r>
              <a:rPr lang="en-US" sz="3600" b="1" dirty="0">
                <a:solidFill>
                  <a:srgbClr val="79BE30"/>
                </a:solidFill>
              </a:rPr>
              <a:t>equip</a:t>
            </a:r>
            <a:r>
              <a:rPr lang="en-US" sz="3600" dirty="0"/>
              <a:t> and </a:t>
            </a:r>
            <a:r>
              <a:rPr lang="en-US" sz="3600" b="1" dirty="0">
                <a:solidFill>
                  <a:srgbClr val="79BE30"/>
                </a:solidFill>
              </a:rPr>
              <a:t>empower</a:t>
            </a:r>
            <a:r>
              <a:rPr lang="en-US" sz="3600" dirty="0">
                <a:solidFill>
                  <a:srgbClr val="79BE30"/>
                </a:solidFill>
              </a:rPr>
              <a:t> </a:t>
            </a:r>
            <a:r>
              <a:rPr lang="en-US" sz="3600" dirty="0"/>
              <a:t>you for a lifestyle of disciple-making.  </a:t>
            </a:r>
          </a:p>
        </p:txBody>
      </p:sp>
    </p:spTree>
    <p:extLst>
      <p:ext uri="{BB962C8B-B14F-4D97-AF65-F5344CB8AC3E}">
        <p14:creationId xmlns:p14="http://schemas.microsoft.com/office/powerpoint/2010/main" val="2797610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2" y="173921"/>
            <a:ext cx="3742714" cy="1841500"/>
          </a:xfrm>
        </p:spPr>
        <p:txBody>
          <a:bodyPr/>
          <a:lstStyle/>
          <a:p>
            <a:r>
              <a:rPr lang="en-US" sz="4800" b="1" dirty="0"/>
              <a:t>D-LIFE ONLINE</a:t>
            </a:r>
          </a:p>
        </p:txBody>
      </p:sp>
      <p:sp>
        <p:nvSpPr>
          <p:cNvPr id="4" name="Text Placeholder 3"/>
          <p:cNvSpPr>
            <a:spLocks noGrp="1"/>
          </p:cNvSpPr>
          <p:nvPr>
            <p:ph type="body" sz="half" idx="2"/>
          </p:nvPr>
        </p:nvSpPr>
        <p:spPr>
          <a:xfrm>
            <a:off x="220625" y="2255560"/>
            <a:ext cx="3794531" cy="3430864"/>
          </a:xfrm>
        </p:spPr>
        <p:txBody>
          <a:bodyPr>
            <a:noAutofit/>
          </a:bodyPr>
          <a:lstStyle/>
          <a:p>
            <a:pPr algn="ctr">
              <a:lnSpc>
                <a:spcPct val="110000"/>
              </a:lnSpc>
              <a:buClr>
                <a:schemeClr val="bg1"/>
              </a:buClr>
            </a:pPr>
            <a:r>
              <a:rPr lang="en-US" sz="3600" dirty="0">
                <a:solidFill>
                  <a:srgbClr val="FFFFFF"/>
                </a:solidFill>
              </a:rPr>
              <a:t>Four full years of D-Life Weekly Study Guides</a:t>
            </a:r>
            <a:br>
              <a:rPr lang="en-US" sz="3600" dirty="0">
                <a:solidFill>
                  <a:srgbClr val="FFFFFF"/>
                </a:solidFill>
              </a:rPr>
            </a:br>
            <a:endParaRPr lang="en-US" sz="1200" dirty="0">
              <a:solidFill>
                <a:srgbClr val="FFFFFF"/>
              </a:solidFill>
            </a:endParaRPr>
          </a:p>
          <a:p>
            <a:pPr algn="ctr">
              <a:lnSpc>
                <a:spcPct val="110000"/>
              </a:lnSpc>
              <a:buClr>
                <a:schemeClr val="bg1"/>
              </a:buClr>
            </a:pPr>
            <a:r>
              <a:rPr lang="en-US" sz="2800" b="1" dirty="0">
                <a:solidFill>
                  <a:srgbClr val="FFFFFF"/>
                </a:solidFill>
              </a:rPr>
              <a:t>Electronic / Printable</a:t>
            </a:r>
            <a:br>
              <a:rPr lang="en-US" sz="2800" dirty="0">
                <a:solidFill>
                  <a:srgbClr val="FFFFFF"/>
                </a:solidFill>
              </a:rPr>
            </a:br>
            <a:r>
              <a:rPr lang="en-US" sz="2800" b="1" dirty="0">
                <a:solidFill>
                  <a:srgbClr val="FFFFFF"/>
                </a:solidFill>
              </a:rPr>
              <a:t>(Pages 15 &amp; 16)</a:t>
            </a:r>
          </a:p>
          <a:p>
            <a:pPr algn="ctr">
              <a:lnSpc>
                <a:spcPct val="110000"/>
              </a:lnSpc>
              <a:buClr>
                <a:schemeClr val="bg1"/>
              </a:buClr>
            </a:pPr>
            <a:endParaRPr lang="en-US" sz="3600" dirty="0">
              <a:solidFill>
                <a:srgbClr val="FFFFFF"/>
              </a:solidFill>
            </a:endParaRPr>
          </a:p>
        </p:txBody>
      </p:sp>
      <p:pic>
        <p:nvPicPr>
          <p:cNvPr id="10"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25681" t="2184" r="16529" b="15777"/>
          <a:stretch/>
        </p:blipFill>
        <p:spPr>
          <a:xfrm>
            <a:off x="4186943" y="-204744"/>
            <a:ext cx="5120640" cy="5120640"/>
          </a:xfrm>
          <a:prstGeom prst="ellipse">
            <a:avLst/>
          </a:prstGeom>
          <a:ln w="28575" cmpd="sng">
            <a:solidFill>
              <a:srgbClr val="80B606"/>
            </a:solidFill>
          </a:ln>
        </p:spPr>
      </p:pic>
      <p:sp>
        <p:nvSpPr>
          <p:cNvPr id="3" name="TextBox 2">
            <a:extLst>
              <a:ext uri="{FF2B5EF4-FFF2-40B4-BE49-F238E27FC236}">
                <a16:creationId xmlns:a16="http://schemas.microsoft.com/office/drawing/2014/main" id="{49F288CB-C2C8-9F44-8150-36C29678614B}"/>
              </a:ext>
            </a:extLst>
          </p:cNvPr>
          <p:cNvSpPr txBox="1"/>
          <p:nvPr/>
        </p:nvSpPr>
        <p:spPr>
          <a:xfrm>
            <a:off x="4300537" y="4482942"/>
            <a:ext cx="4814887" cy="1077218"/>
          </a:xfrm>
          <a:prstGeom prst="rect">
            <a:avLst/>
          </a:prstGeom>
          <a:solidFill>
            <a:schemeClr val="bg1"/>
          </a:solidFill>
        </p:spPr>
        <p:txBody>
          <a:bodyPr wrap="square" rtlCol="0">
            <a:spAutoFit/>
          </a:bodyPr>
          <a:lstStyle/>
          <a:p>
            <a:pPr algn="ctr"/>
            <a:r>
              <a:rPr lang="en-US" sz="3200" b="1" dirty="0"/>
              <a:t>Get your D-Life Online</a:t>
            </a:r>
            <a:br>
              <a:rPr lang="en-US" sz="3200" b="1" dirty="0"/>
            </a:br>
            <a:r>
              <a:rPr lang="en-US" sz="3200" b="1" dirty="0">
                <a:solidFill>
                  <a:srgbClr val="79BE30"/>
                </a:solidFill>
              </a:rPr>
              <a:t>“Self Sign Up Link”</a:t>
            </a:r>
          </a:p>
        </p:txBody>
      </p:sp>
    </p:spTree>
    <p:extLst>
      <p:ext uri="{BB962C8B-B14F-4D97-AF65-F5344CB8AC3E}">
        <p14:creationId xmlns:p14="http://schemas.microsoft.com/office/powerpoint/2010/main" val="2538533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457200" y="2668724"/>
            <a:ext cx="8162250" cy="1360757"/>
          </a:xfrm>
          <a:prstGeom prst="rect">
            <a:avLst/>
          </a:prstGeom>
          <a:noFill/>
        </p:spPr>
        <p:txBody>
          <a:bodyPr wrap="square" rtlCol="0">
            <a:spAutoFit/>
          </a:bodyPr>
          <a:lstStyle/>
          <a:p>
            <a:pPr algn="ctr">
              <a:lnSpc>
                <a:spcPct val="120000"/>
              </a:lnSpc>
            </a:pPr>
            <a:r>
              <a:rPr lang="en-US" sz="3600" dirty="0"/>
              <a:t>Disciple-making is </a:t>
            </a:r>
            <a:r>
              <a:rPr lang="en-US" sz="3600" b="1" u="sng" dirty="0">
                <a:solidFill>
                  <a:srgbClr val="79BE30"/>
                </a:solidFill>
              </a:rPr>
              <a:t>not</a:t>
            </a:r>
            <a:r>
              <a:rPr lang="en-US" sz="3600" dirty="0">
                <a:solidFill>
                  <a:srgbClr val="79BE30"/>
                </a:solidFill>
              </a:rPr>
              <a:t> </a:t>
            </a:r>
          </a:p>
          <a:p>
            <a:pPr algn="ctr">
              <a:lnSpc>
                <a:spcPct val="120000"/>
              </a:lnSpc>
            </a:pPr>
            <a:r>
              <a:rPr lang="en-US" sz="3600" dirty="0"/>
              <a:t>a program; it’s a lifestyle.</a:t>
            </a:r>
            <a:endParaRPr lang="en-US" sz="4000" dirty="0"/>
          </a:p>
        </p:txBody>
      </p:sp>
    </p:spTree>
    <p:extLst>
      <p:ext uri="{BB962C8B-B14F-4D97-AF65-F5344CB8AC3E}">
        <p14:creationId xmlns:p14="http://schemas.microsoft.com/office/powerpoint/2010/main" val="3170200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1" y="173921"/>
            <a:ext cx="3971233" cy="1841500"/>
          </a:xfrm>
        </p:spPr>
        <p:txBody>
          <a:bodyPr/>
          <a:lstStyle/>
          <a:p>
            <a:r>
              <a:rPr lang="en-US" sz="4800" b="1" dirty="0"/>
              <a:t>D-LIFE JOURNALS</a:t>
            </a:r>
          </a:p>
        </p:txBody>
      </p:sp>
      <p:sp>
        <p:nvSpPr>
          <p:cNvPr id="4" name="Text Placeholder 3"/>
          <p:cNvSpPr>
            <a:spLocks noGrp="1"/>
          </p:cNvSpPr>
          <p:nvPr>
            <p:ph type="body" sz="half" idx="2"/>
          </p:nvPr>
        </p:nvSpPr>
        <p:spPr>
          <a:xfrm>
            <a:off x="220625" y="2444994"/>
            <a:ext cx="3971233" cy="2727897"/>
          </a:xfrm>
        </p:spPr>
        <p:txBody>
          <a:bodyPr>
            <a:noAutofit/>
          </a:bodyPr>
          <a:lstStyle/>
          <a:p>
            <a:pPr algn="ctr">
              <a:lnSpc>
                <a:spcPct val="110000"/>
              </a:lnSpc>
              <a:buClr>
                <a:schemeClr val="bg1"/>
              </a:buClr>
            </a:pPr>
            <a:r>
              <a:rPr lang="en-US" sz="3600" dirty="0">
                <a:solidFill>
                  <a:srgbClr val="FFFFFF"/>
                </a:solidFill>
              </a:rPr>
              <a:t>New Testament</a:t>
            </a:r>
            <a:br>
              <a:rPr lang="en-US" sz="3600" dirty="0">
                <a:solidFill>
                  <a:srgbClr val="FFFFFF"/>
                </a:solidFill>
              </a:rPr>
            </a:br>
            <a:r>
              <a:rPr lang="en-US" sz="3600" dirty="0">
                <a:solidFill>
                  <a:srgbClr val="FFFFFF"/>
                </a:solidFill>
              </a:rPr>
              <a:t>1 &amp; 2</a:t>
            </a:r>
          </a:p>
          <a:p>
            <a:pPr algn="ctr">
              <a:lnSpc>
                <a:spcPct val="110000"/>
              </a:lnSpc>
              <a:buClr>
                <a:schemeClr val="bg1"/>
              </a:buClr>
            </a:pPr>
            <a:r>
              <a:rPr lang="en-US" sz="3600" dirty="0">
                <a:solidFill>
                  <a:srgbClr val="FFFFFF"/>
                </a:solidFill>
              </a:rPr>
              <a:t>Old Testament</a:t>
            </a:r>
            <a:br>
              <a:rPr lang="en-US" sz="3600" dirty="0">
                <a:solidFill>
                  <a:srgbClr val="FFFFFF"/>
                </a:solidFill>
              </a:rPr>
            </a:br>
            <a:r>
              <a:rPr lang="en-US" sz="3600" dirty="0">
                <a:solidFill>
                  <a:srgbClr val="FFFFFF"/>
                </a:solidFill>
              </a:rPr>
              <a:t>1 &amp; 2</a:t>
            </a:r>
          </a:p>
        </p:txBody>
      </p:sp>
      <p:pic>
        <p:nvPicPr>
          <p:cNvPr id="5" name="Picture 4" descr="A picture containing person, indoor, table, person&#10;&#10;Description automatically generated">
            <a:extLst>
              <a:ext uri="{FF2B5EF4-FFF2-40B4-BE49-F238E27FC236}">
                <a16:creationId xmlns:a16="http://schemas.microsoft.com/office/drawing/2014/main" id="{C98D8955-FB6E-8549-A8FF-95E43FA73B51}"/>
              </a:ext>
            </a:extLst>
          </p:cNvPr>
          <p:cNvPicPr>
            <a:picLocks noChangeAspect="1"/>
          </p:cNvPicPr>
          <p:nvPr/>
        </p:nvPicPr>
        <p:blipFill rotWithShape="1">
          <a:blip r:embed="rId2">
            <a:extLst>
              <a:ext uri="{28A0092B-C50C-407E-A947-70E740481C1C}">
                <a14:useLocalDpi xmlns:a14="http://schemas.microsoft.com/office/drawing/2010/main" val="0"/>
              </a:ext>
            </a:extLst>
          </a:blip>
          <a:srcRect l="6396" r="12390"/>
          <a:stretch/>
        </p:blipFill>
        <p:spPr>
          <a:xfrm>
            <a:off x="6920235" y="3039996"/>
            <a:ext cx="1834880" cy="2485232"/>
          </a:xfrm>
          <a:prstGeom prst="rect">
            <a:avLst/>
          </a:prstGeom>
        </p:spPr>
      </p:pic>
      <p:pic>
        <p:nvPicPr>
          <p:cNvPr id="6" name="Picture 5" descr="A picture containing indoor, sitting, table, box&#10;&#10;Description automatically generated">
            <a:extLst>
              <a:ext uri="{FF2B5EF4-FFF2-40B4-BE49-F238E27FC236}">
                <a16:creationId xmlns:a16="http://schemas.microsoft.com/office/drawing/2014/main" id="{4A1A0398-E17C-6B4B-AE6D-F256D5E933D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10410" r="12860"/>
          <a:stretch/>
        </p:blipFill>
        <p:spPr>
          <a:xfrm>
            <a:off x="6920236" y="358244"/>
            <a:ext cx="1834880" cy="2505489"/>
          </a:xfrm>
          <a:prstGeom prst="rect">
            <a:avLst/>
          </a:prstGeom>
        </p:spPr>
      </p:pic>
      <p:pic>
        <p:nvPicPr>
          <p:cNvPr id="7" name="Picture 6" descr="A picture containing photo&#10;&#10;Description automatically generated">
            <a:extLst>
              <a:ext uri="{FF2B5EF4-FFF2-40B4-BE49-F238E27FC236}">
                <a16:creationId xmlns:a16="http://schemas.microsoft.com/office/drawing/2014/main" id="{3898553D-6140-E946-9929-448D279FB04F}"/>
              </a:ext>
            </a:extLst>
          </p:cNvPr>
          <p:cNvPicPr>
            <a:picLocks noChangeAspect="1"/>
          </p:cNvPicPr>
          <p:nvPr/>
        </p:nvPicPr>
        <p:blipFill rotWithShape="1">
          <a:blip r:embed="rId5">
            <a:extLst>
              <a:ext uri="{28A0092B-C50C-407E-A947-70E740481C1C}">
                <a14:useLocalDpi xmlns:a14="http://schemas.microsoft.com/office/drawing/2010/main" val="0"/>
              </a:ext>
            </a:extLst>
          </a:blip>
          <a:srcRect l="17515" r="13415"/>
          <a:stretch/>
        </p:blipFill>
        <p:spPr>
          <a:xfrm>
            <a:off x="4971391" y="3047408"/>
            <a:ext cx="1725431" cy="2498077"/>
          </a:xfrm>
          <a:prstGeom prst="rect">
            <a:avLst/>
          </a:prstGeom>
        </p:spPr>
      </p:pic>
      <p:pic>
        <p:nvPicPr>
          <p:cNvPr id="8" name="Picture 7">
            <a:extLst>
              <a:ext uri="{FF2B5EF4-FFF2-40B4-BE49-F238E27FC236}">
                <a16:creationId xmlns:a16="http://schemas.microsoft.com/office/drawing/2014/main" id="{BE774F69-F862-8943-B180-8FCC4BEA7F6C}"/>
              </a:ext>
            </a:extLst>
          </p:cNvPr>
          <p:cNvPicPr>
            <a:picLocks noChangeAspect="1"/>
          </p:cNvPicPr>
          <p:nvPr/>
        </p:nvPicPr>
        <p:blipFill>
          <a:blip r:embed="rId6">
            <a:extLst>
              <a:ext uri="{28A0092B-C50C-407E-A947-70E740481C1C}">
                <a14:useLocalDpi xmlns:a14="http://schemas.microsoft.com/office/drawing/2010/main" val="0"/>
              </a:ext>
            </a:extLst>
          </a:blip>
          <a:srcRect l="15501" r="15501"/>
          <a:stretch/>
        </p:blipFill>
        <p:spPr>
          <a:xfrm>
            <a:off x="4971392" y="358244"/>
            <a:ext cx="1725431" cy="2500716"/>
          </a:xfrm>
          <a:prstGeom prst="rect">
            <a:avLst/>
          </a:prstGeom>
        </p:spPr>
      </p:pic>
    </p:spTree>
    <p:extLst>
      <p:ext uri="{BB962C8B-B14F-4D97-AF65-F5344CB8AC3E}">
        <p14:creationId xmlns:p14="http://schemas.microsoft.com/office/powerpoint/2010/main" val="7054159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dirty="0"/>
              <a:t>D-LIFE FOR FAMILIES</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Excellent Tool</a:t>
            </a:r>
            <a:br>
              <a:rPr lang="en-US" sz="3600" dirty="0">
                <a:solidFill>
                  <a:srgbClr val="FFFFFF"/>
                </a:solidFill>
              </a:rPr>
            </a:br>
            <a:r>
              <a:rPr lang="en-US" sz="3600" dirty="0">
                <a:solidFill>
                  <a:srgbClr val="FFFFFF"/>
                </a:solidFill>
              </a:rPr>
              <a:t>for Family</a:t>
            </a:r>
          </a:p>
          <a:p>
            <a:pPr algn="ctr">
              <a:lnSpc>
                <a:spcPct val="110000"/>
              </a:lnSpc>
              <a:buClr>
                <a:schemeClr val="bg1"/>
              </a:buClr>
            </a:pPr>
            <a:r>
              <a:rPr lang="en-US" sz="3600" dirty="0">
                <a:solidFill>
                  <a:srgbClr val="FFFFFF"/>
                </a:solidFill>
              </a:rPr>
              <a:t>Discipleship by Josh Wilks</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8" name="Picture 7" descr="A book with a group of people standing in front of a beach&#10;&#10;Description automatically generated">
            <a:extLst>
              <a:ext uri="{FF2B5EF4-FFF2-40B4-BE49-F238E27FC236}">
                <a16:creationId xmlns:a16="http://schemas.microsoft.com/office/drawing/2014/main" id="{2D4565E2-6AD3-D252-D019-066FDDFC2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510" y="549085"/>
            <a:ext cx="4327178" cy="4327178"/>
          </a:xfrm>
          <a:prstGeom prst="rect">
            <a:avLst/>
          </a:prstGeom>
        </p:spPr>
      </p:pic>
    </p:spTree>
    <p:extLst>
      <p:ext uri="{BB962C8B-B14F-4D97-AF65-F5344CB8AC3E}">
        <p14:creationId xmlns:p14="http://schemas.microsoft.com/office/powerpoint/2010/main" val="26015558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dirty="0"/>
              <a:t>D-LIFE TRAINING</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Excellent Resources for</a:t>
            </a:r>
            <a:br>
              <a:rPr lang="en-US" sz="3600" dirty="0">
                <a:solidFill>
                  <a:srgbClr val="FFFFFF"/>
                </a:solidFill>
              </a:rPr>
            </a:br>
            <a:r>
              <a:rPr lang="en-US" sz="3600" dirty="0">
                <a:solidFill>
                  <a:srgbClr val="FFFFFF"/>
                </a:solidFill>
              </a:rPr>
              <a:t>Training your People</a:t>
            </a:r>
          </a:p>
        </p:txBody>
      </p:sp>
      <p:pic>
        <p:nvPicPr>
          <p:cNvPr id="9" name="Content Placeholder 4">
            <a:extLst>
              <a:ext uri="{FF2B5EF4-FFF2-40B4-BE49-F238E27FC236}">
                <a16:creationId xmlns:a16="http://schemas.microsoft.com/office/drawing/2014/main" id="{F80B7CAA-E263-6145-8934-25672F41821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3874" y="213110"/>
            <a:ext cx="4061799" cy="5286353"/>
          </a:xfrm>
          <a:prstGeom prst="rect">
            <a:avLst/>
          </a:prstGeom>
          <a:solidFill>
            <a:srgbClr val="FFFFFF">
              <a:shade val="85000"/>
            </a:srgbClr>
          </a:solidFill>
          <a:ln w="9525" cap="sq" cmpd="sng">
            <a:solidFill>
              <a:srgbClr val="79BE3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Tree>
    <p:extLst>
      <p:ext uri="{BB962C8B-B14F-4D97-AF65-F5344CB8AC3E}">
        <p14:creationId xmlns:p14="http://schemas.microsoft.com/office/powerpoint/2010/main" val="1153042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466577"/>
            <a:ext cx="3437412" cy="2166195"/>
          </a:xfrm>
        </p:spPr>
        <p:txBody>
          <a:bodyPr/>
          <a:lstStyle/>
          <a:p>
            <a:r>
              <a:rPr lang="en-US" sz="4800" b="1" dirty="0"/>
              <a:t>THE GREATER WORK</a:t>
            </a:r>
          </a:p>
        </p:txBody>
      </p:sp>
      <p:sp>
        <p:nvSpPr>
          <p:cNvPr id="4" name="Text Placeholder 3"/>
          <p:cNvSpPr>
            <a:spLocks noGrp="1"/>
          </p:cNvSpPr>
          <p:nvPr>
            <p:ph type="body" sz="half" idx="2"/>
          </p:nvPr>
        </p:nvSpPr>
        <p:spPr>
          <a:xfrm>
            <a:off x="141811" y="2924405"/>
            <a:ext cx="3971233" cy="2166195"/>
          </a:xfrm>
        </p:spPr>
        <p:txBody>
          <a:bodyPr>
            <a:noAutofit/>
          </a:bodyPr>
          <a:lstStyle/>
          <a:p>
            <a:pPr algn="ctr">
              <a:lnSpc>
                <a:spcPct val="110000"/>
              </a:lnSpc>
              <a:buClr>
                <a:schemeClr val="bg1"/>
              </a:buClr>
            </a:pPr>
            <a:r>
              <a:rPr lang="en-US" sz="3600" dirty="0">
                <a:solidFill>
                  <a:srgbClr val="FFFFFF"/>
                </a:solidFill>
              </a:rPr>
              <a:t>Great Book </a:t>
            </a:r>
            <a:br>
              <a:rPr lang="en-US" sz="3600" dirty="0">
                <a:solidFill>
                  <a:srgbClr val="FFFFFF"/>
                </a:solidFill>
              </a:rPr>
            </a:br>
            <a:r>
              <a:rPr lang="en-US" sz="3600" dirty="0">
                <a:solidFill>
                  <a:srgbClr val="FFFFFF"/>
                </a:solidFill>
              </a:rPr>
              <a:t>on Disciple-Making</a:t>
            </a:r>
          </a:p>
        </p:txBody>
      </p:sp>
      <p:pic>
        <p:nvPicPr>
          <p:cNvPr id="12" name="Content Placeholder 11">
            <a:extLst>
              <a:ext uri="{FF2B5EF4-FFF2-40B4-BE49-F238E27FC236}">
                <a16:creationId xmlns:a16="http://schemas.microsoft.com/office/drawing/2014/main" id="{154B1016-0604-FD43-A058-155F7AC540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914900" y="126736"/>
            <a:ext cx="3780692" cy="5461527"/>
          </a:xfrm>
          <a:ln w="85725">
            <a:solidFill>
              <a:schemeClr val="bg1">
                <a:lumMod val="85000"/>
              </a:schemeClr>
            </a:solidFill>
          </a:ln>
        </p:spPr>
      </p:pic>
    </p:spTree>
    <p:extLst>
      <p:ext uri="{BB962C8B-B14F-4D97-AF65-F5344CB8AC3E}">
        <p14:creationId xmlns:p14="http://schemas.microsoft.com/office/powerpoint/2010/main" val="5369353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4" y="818269"/>
            <a:ext cx="3437412" cy="2166195"/>
          </a:xfrm>
        </p:spPr>
        <p:txBody>
          <a:bodyPr/>
          <a:lstStyle/>
          <a:p>
            <a:r>
              <a:rPr lang="en-US" b="1" dirty="0"/>
              <a:t>SHARING JESUS,</a:t>
            </a:r>
            <a:br>
              <a:rPr lang="en-US" b="1" dirty="0"/>
            </a:br>
            <a:r>
              <a:rPr lang="en-US" b="1" dirty="0"/>
              <a:t>SHOWING</a:t>
            </a:r>
            <a:br>
              <a:rPr lang="en-US" b="1" dirty="0"/>
            </a:br>
            <a:r>
              <a:rPr lang="en-US" b="1" dirty="0"/>
              <a:t>KINDNESS</a:t>
            </a:r>
          </a:p>
        </p:txBody>
      </p:sp>
      <p:sp>
        <p:nvSpPr>
          <p:cNvPr id="4" name="Text Placeholder 3"/>
          <p:cNvSpPr>
            <a:spLocks noGrp="1"/>
          </p:cNvSpPr>
          <p:nvPr>
            <p:ph type="body" sz="half" idx="2"/>
          </p:nvPr>
        </p:nvSpPr>
        <p:spPr>
          <a:xfrm>
            <a:off x="125566" y="3199459"/>
            <a:ext cx="3971233" cy="2166195"/>
          </a:xfrm>
        </p:spPr>
        <p:txBody>
          <a:bodyPr>
            <a:noAutofit/>
          </a:bodyPr>
          <a:lstStyle/>
          <a:p>
            <a:pPr algn="ctr">
              <a:buClr>
                <a:schemeClr val="bg1"/>
              </a:buClr>
            </a:pPr>
            <a:r>
              <a:rPr lang="en-US" sz="3200" dirty="0">
                <a:solidFill>
                  <a:srgbClr val="FFFFFF"/>
                </a:solidFill>
              </a:rPr>
              <a:t>Great Book </a:t>
            </a:r>
            <a:br>
              <a:rPr lang="en-US" sz="3200" dirty="0">
                <a:solidFill>
                  <a:srgbClr val="FFFFFF"/>
                </a:solidFill>
              </a:rPr>
            </a:br>
            <a:r>
              <a:rPr lang="en-US" sz="3200" dirty="0">
                <a:solidFill>
                  <a:srgbClr val="FFFFFF"/>
                </a:solidFill>
              </a:rPr>
              <a:t>on Evangelism &amp; Workshop with </a:t>
            </a:r>
            <a:br>
              <a:rPr lang="en-US" sz="3200" dirty="0">
                <a:solidFill>
                  <a:srgbClr val="FFFFFF"/>
                </a:solidFill>
              </a:rPr>
            </a:br>
            <a:r>
              <a:rPr lang="en-US" sz="3200" dirty="0">
                <a:solidFill>
                  <a:srgbClr val="FFFFFF"/>
                </a:solidFill>
              </a:rPr>
              <a:t>Dr. Alvin Reid</a:t>
            </a:r>
          </a:p>
        </p:txBody>
      </p:sp>
      <p:pic>
        <p:nvPicPr>
          <p:cNvPr id="12" name="Content Placeholder 11">
            <a:extLst>
              <a:ext uri="{FF2B5EF4-FFF2-40B4-BE49-F238E27FC236}">
                <a16:creationId xmlns:a16="http://schemas.microsoft.com/office/drawing/2014/main" id="{154B1016-0604-FD43-A058-155F7AC540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914900" y="126736"/>
            <a:ext cx="3780692" cy="5461527"/>
          </a:xfrm>
          <a:ln w="85725">
            <a:solidFill>
              <a:schemeClr val="bg1">
                <a:lumMod val="85000"/>
              </a:schemeClr>
            </a:solidFill>
          </a:ln>
        </p:spPr>
      </p:pic>
    </p:spTree>
    <p:extLst>
      <p:ext uri="{BB962C8B-B14F-4D97-AF65-F5344CB8AC3E}">
        <p14:creationId xmlns:p14="http://schemas.microsoft.com/office/powerpoint/2010/main" val="831611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424125"/>
            <a:ext cx="4061800" cy="1841500"/>
          </a:xfrm>
        </p:spPr>
        <p:txBody>
          <a:bodyPr/>
          <a:lstStyle/>
          <a:p>
            <a:r>
              <a:rPr lang="en-US" sz="4000" b="1" dirty="0"/>
              <a:t>BROKENENSS</a:t>
            </a:r>
            <a:br>
              <a:rPr lang="en-US" sz="4000" b="1" dirty="0"/>
            </a:br>
            <a:r>
              <a:rPr lang="en-US" sz="4000" b="1" dirty="0"/>
              <a:t>TO BEAUTY BOOKLET</a:t>
            </a:r>
          </a:p>
        </p:txBody>
      </p:sp>
      <p:sp>
        <p:nvSpPr>
          <p:cNvPr id="4" name="Text Placeholder 3"/>
          <p:cNvSpPr>
            <a:spLocks noGrp="1"/>
          </p:cNvSpPr>
          <p:nvPr>
            <p:ph type="body" sz="half" idx="2"/>
          </p:nvPr>
        </p:nvSpPr>
        <p:spPr>
          <a:xfrm>
            <a:off x="147497" y="2711607"/>
            <a:ext cx="4082152" cy="1475537"/>
          </a:xfrm>
        </p:spPr>
        <p:txBody>
          <a:bodyPr>
            <a:noAutofit/>
          </a:bodyPr>
          <a:lstStyle/>
          <a:p>
            <a:pPr algn="ctr">
              <a:lnSpc>
                <a:spcPct val="110000"/>
              </a:lnSpc>
              <a:buClr>
                <a:schemeClr val="bg1"/>
              </a:buClr>
            </a:pPr>
            <a:r>
              <a:rPr lang="en-US" sz="3600" dirty="0">
                <a:solidFill>
                  <a:srgbClr val="FFFFFF"/>
                </a:solidFill>
              </a:rPr>
              <a:t>Great Tool</a:t>
            </a:r>
            <a:br>
              <a:rPr lang="en-US" sz="3600" dirty="0">
                <a:solidFill>
                  <a:srgbClr val="FFFFFF"/>
                </a:solidFill>
              </a:rPr>
            </a:br>
            <a:r>
              <a:rPr lang="en-US" sz="3600" dirty="0">
                <a:solidFill>
                  <a:srgbClr val="FFFFFF"/>
                </a:solidFill>
              </a:rPr>
              <a:t>for Sharing Christ</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pic>
        <p:nvPicPr>
          <p:cNvPr id="8" name="Picture 7">
            <a:extLst>
              <a:ext uri="{FF2B5EF4-FFF2-40B4-BE49-F238E27FC236}">
                <a16:creationId xmlns:a16="http://schemas.microsoft.com/office/drawing/2014/main" id="{2D4565E2-6AD3-D252-D019-066FDDFC2A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61510" y="549085"/>
            <a:ext cx="4210484" cy="4210484"/>
          </a:xfrm>
          <a:prstGeom prst="rect">
            <a:avLst/>
          </a:prstGeom>
        </p:spPr>
      </p:pic>
    </p:spTree>
    <p:extLst>
      <p:ext uri="{BB962C8B-B14F-4D97-AF65-F5344CB8AC3E}">
        <p14:creationId xmlns:p14="http://schemas.microsoft.com/office/powerpoint/2010/main" val="3381607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11" y="394165"/>
            <a:ext cx="4299559" cy="1657177"/>
          </a:xfrm>
        </p:spPr>
        <p:txBody>
          <a:bodyPr/>
          <a:lstStyle/>
          <a:p>
            <a:r>
              <a:rPr lang="en-US" sz="4800" b="1" dirty="0"/>
              <a:t>THE REVIVE BIBLE NT</a:t>
            </a:r>
          </a:p>
        </p:txBody>
      </p:sp>
      <p:sp>
        <p:nvSpPr>
          <p:cNvPr id="4" name="Text Placeholder 3"/>
          <p:cNvSpPr>
            <a:spLocks noGrp="1"/>
          </p:cNvSpPr>
          <p:nvPr>
            <p:ph type="body" sz="half" idx="2"/>
          </p:nvPr>
        </p:nvSpPr>
        <p:spPr>
          <a:xfrm>
            <a:off x="141811" y="2444993"/>
            <a:ext cx="3971233" cy="2166195"/>
          </a:xfrm>
        </p:spPr>
        <p:txBody>
          <a:bodyPr>
            <a:noAutofit/>
          </a:bodyPr>
          <a:lstStyle/>
          <a:p>
            <a:pPr algn="ctr">
              <a:lnSpc>
                <a:spcPct val="110000"/>
              </a:lnSpc>
              <a:buClr>
                <a:schemeClr val="bg1"/>
              </a:buClr>
            </a:pPr>
            <a:r>
              <a:rPr lang="en-US" sz="3600" dirty="0">
                <a:solidFill>
                  <a:srgbClr val="FFFFFF"/>
                </a:solidFill>
              </a:rPr>
              <a:t>Another Great Tool for Sharing Christ</a:t>
            </a:r>
          </a:p>
        </p:txBody>
      </p:sp>
      <p:pic>
        <p:nvPicPr>
          <p:cNvPr id="8" name="Picture 2" descr="PROJECT 52">
            <a:extLst>
              <a:ext uri="{FF2B5EF4-FFF2-40B4-BE49-F238E27FC236}">
                <a16:creationId xmlns:a16="http://schemas.microsoft.com/office/drawing/2014/main" id="{06A1DDEC-8E0B-6A43-BB09-05CACD4F3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02632"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3833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10" y="584256"/>
            <a:ext cx="4116653" cy="1841500"/>
          </a:xfrm>
        </p:spPr>
        <p:txBody>
          <a:bodyPr/>
          <a:lstStyle/>
          <a:p>
            <a:r>
              <a:rPr lang="en-US" sz="4800" b="1" dirty="0"/>
              <a:t>D-LIFE </a:t>
            </a:r>
            <a:br>
              <a:rPr lang="en-US" sz="4800" b="1" dirty="0"/>
            </a:br>
            <a:r>
              <a:rPr lang="en-US" sz="4000" b="1" dirty="0"/>
              <a:t>SHRITS &amp;</a:t>
            </a:r>
            <a:br>
              <a:rPr lang="en-US" sz="4000" b="1" dirty="0"/>
            </a:br>
            <a:r>
              <a:rPr lang="en-US" sz="4000" b="1" dirty="0"/>
              <a:t>ACCESSORIES</a:t>
            </a:r>
          </a:p>
        </p:txBody>
      </p:sp>
      <p:sp>
        <p:nvSpPr>
          <p:cNvPr id="4" name="Text Placeholder 3"/>
          <p:cNvSpPr>
            <a:spLocks noGrp="1"/>
          </p:cNvSpPr>
          <p:nvPr>
            <p:ph type="body" sz="half" idx="2"/>
          </p:nvPr>
        </p:nvSpPr>
        <p:spPr>
          <a:xfrm>
            <a:off x="155310" y="2814298"/>
            <a:ext cx="3892183" cy="2245128"/>
          </a:xfrm>
        </p:spPr>
        <p:txBody>
          <a:bodyPr>
            <a:noAutofit/>
          </a:bodyPr>
          <a:lstStyle/>
          <a:p>
            <a:pPr algn="ctr">
              <a:lnSpc>
                <a:spcPct val="110000"/>
              </a:lnSpc>
              <a:buClr>
                <a:schemeClr val="bg1"/>
              </a:buClr>
            </a:pPr>
            <a:r>
              <a:rPr lang="en-US" sz="3600" dirty="0">
                <a:solidFill>
                  <a:srgbClr val="FFFFFF"/>
                </a:solidFill>
              </a:rPr>
              <a:t>A good way </a:t>
            </a:r>
            <a:br>
              <a:rPr lang="en-US" sz="3600" dirty="0">
                <a:solidFill>
                  <a:srgbClr val="FFFFFF"/>
                </a:solidFill>
              </a:rPr>
            </a:br>
            <a:r>
              <a:rPr lang="en-US" sz="3600" dirty="0">
                <a:solidFill>
                  <a:srgbClr val="FFFFFF"/>
                </a:solidFill>
              </a:rPr>
              <a:t>to share D-Life </a:t>
            </a:r>
          </a:p>
          <a:p>
            <a:pPr algn="ctr">
              <a:lnSpc>
                <a:spcPct val="110000"/>
              </a:lnSpc>
              <a:buClr>
                <a:schemeClr val="bg1"/>
              </a:buClr>
            </a:pPr>
            <a:r>
              <a:rPr lang="en-US" sz="3600" dirty="0">
                <a:solidFill>
                  <a:srgbClr val="FFFFFF"/>
                </a:solidFill>
              </a:rPr>
              <a:t>with others.</a:t>
            </a:r>
          </a:p>
        </p:txBody>
      </p:sp>
      <p:pic>
        <p:nvPicPr>
          <p:cNvPr id="10" name="Picture 9" descr="A picture containing cup, coffee, indoor, mug&#10;&#10;Description automatically generated">
            <a:extLst>
              <a:ext uri="{FF2B5EF4-FFF2-40B4-BE49-F238E27FC236}">
                <a16:creationId xmlns:a16="http://schemas.microsoft.com/office/drawing/2014/main" id="{5A683E48-8FBD-394E-A2EA-36C764BD25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16" b="89836" l="9935" r="92834">
                        <a14:foregroundMark x1="81596" y1="46936" x2="81596" y2="46936"/>
                        <a14:foregroundMark x1="88111" y1="51121" x2="88111" y2="51121"/>
                        <a14:foregroundMark x1="81596" y1="71749" x2="81596" y2="71749"/>
                        <a14:foregroundMark x1="88762" y1="55456" x2="88762" y2="55456"/>
                        <a14:foregroundMark x1="80130" y1="46936" x2="80130" y2="46936"/>
                        <a14:foregroundMark x1="75570" y1="45740" x2="75570" y2="45740"/>
                        <a14:foregroundMark x1="84202" y1="47534" x2="84202" y2="47534"/>
                        <a14:foregroundMark x1="84202" y1="47534" x2="84202" y2="47534"/>
                        <a14:foregroundMark x1="81596" y1="45291" x2="81596" y2="45291"/>
                        <a14:foregroundMark x1="85179" y1="45889" x2="85179" y2="45889"/>
                        <a14:foregroundMark x1="88111" y1="47833" x2="88111" y2="47833"/>
                        <a14:foregroundMark x1="89902" y1="51570" x2="89902" y2="51570"/>
                        <a14:foregroundMark x1="90228" y1="56801" x2="90228" y2="56801"/>
                        <a14:foregroundMark x1="77199" y1="73543" x2="77199" y2="73543"/>
                        <a14:foregroundMark x1="88436" y1="66966" x2="88436" y2="66966"/>
                        <a14:foregroundMark x1="89088" y1="63079" x2="89088" y2="63079"/>
                        <a14:foregroundMark x1="90554" y1="60389" x2="90554" y2="60389"/>
                        <a14:foregroundMark x1="90554" y1="54858" x2="90554" y2="54858"/>
                        <a14:foregroundMark x1="89902" y1="53513" x2="89902" y2="53513"/>
                        <a14:foregroundMark x1="87785" y1="50822" x2="87785" y2="50822"/>
                        <a14:foregroundMark x1="85179" y1="46487" x2="85179" y2="46487"/>
                        <a14:foregroundMark x1="85179" y1="46487" x2="85179" y2="46487"/>
                        <a14:foregroundMark x1="84853" y1="71001" x2="84853" y2="71001"/>
                        <a14:foregroundMark x1="92834" y1="59342" x2="92834" y2="59342"/>
                        <a14:foregroundMark x1="85505" y1="46188" x2="85505" y2="46188"/>
                        <a14:foregroundMark x1="87785" y1="46188" x2="87785" y2="46188"/>
                        <a14:foregroundMark x1="88436" y1="45889" x2="88436" y2="45889"/>
                        <a14:foregroundMark x1="90228" y1="48132" x2="90228" y2="48132"/>
                        <a14:foregroundMark x1="90554" y1="50822" x2="90554" y2="50822"/>
                        <a14:foregroundMark x1="90554" y1="53513" x2="90554" y2="53513"/>
                        <a14:foregroundMark x1="91368" y1="52466" x2="91368" y2="52466"/>
                        <a14:foregroundMark x1="90879" y1="49925" x2="90879" y2="49925"/>
                        <a14:foregroundMark x1="79479" y1="72197" x2="79479" y2="72197"/>
                        <a14:backgroundMark x1="88111" y1="55157" x2="88111" y2="55157"/>
                        <a14:backgroundMark x1="88111" y1="55157" x2="88111" y2="55157"/>
                        <a14:backgroundMark x1="88111" y1="57100" x2="88111" y2="57100"/>
                        <a14:backgroundMark x1="87785" y1="54111" x2="87785" y2="54111"/>
                        <a14:backgroundMark x1="86645" y1="51868" x2="86645" y2="51868"/>
                        <a14:backgroundMark x1="87785" y1="55456" x2="87785" y2="55456"/>
                        <a14:backgroundMark x1="88111" y1="56054" x2="88111" y2="56054"/>
                        <a14:backgroundMark x1="87785" y1="56054" x2="87785" y2="56054"/>
                        <a14:backgroundMark x1="88762" y1="55157" x2="88762" y2="55157"/>
                        <a14:backgroundMark x1="88436" y1="55157" x2="88436" y2="55157"/>
                        <a14:backgroundMark x1="87785" y1="52765" x2="87785" y2="52765"/>
                        <a14:backgroundMark x1="88436" y1="57399" x2="88436" y2="57399"/>
                        <a14:backgroundMark x1="88436" y1="54410" x2="88436" y2="54410"/>
                        <a14:backgroundMark x1="88111" y1="53513" x2="88111" y2="53513"/>
                        <a14:backgroundMark x1="87785" y1="51868" x2="87785" y2="51868"/>
                        <a14:backgroundMark x1="88762" y1="53812" x2="88762" y2="53812"/>
                        <a14:backgroundMark x1="89088" y1="57698" x2="89088" y2="57698"/>
                        <a14:backgroundMark x1="88762" y1="56054" x2="88762" y2="56054"/>
                        <a14:backgroundMark x1="88111" y1="54111" x2="88111" y2="54111"/>
                        <a14:backgroundMark x1="86971" y1="51570" x2="86971" y2="51570"/>
                        <a14:backgroundMark x1="89088" y1="54858" x2="89088" y2="54858"/>
                        <a14:backgroundMark x1="87296" y1="51570" x2="87296" y2="51570"/>
                        <a14:backgroundMark x1="87785" y1="51570" x2="87785" y2="51570"/>
                        <a14:backgroundMark x1="87459" y1="51570" x2="87459" y2="51570"/>
                        <a14:backgroundMark x1="88599" y1="52915" x2="88599" y2="52915"/>
                        <a14:backgroundMark x1="88925" y1="55755" x2="88925" y2="55755"/>
                        <a14:backgroundMark x1="89577" y1="56652" x2="89577" y2="56652"/>
                        <a14:backgroundMark x1="89251" y1="53662" x2="89251" y2="53662"/>
                        <a14:backgroundMark x1="88111" y1="52167" x2="88111" y2="52167"/>
                        <a14:backgroundMark x1="87459" y1="51570" x2="87459" y2="51570"/>
                        <a14:backgroundMark x1="87296" y1="51420" x2="87296" y2="51420"/>
                        <a14:backgroundMark x1="87296" y1="51420" x2="87296" y2="51420"/>
                        <a14:backgroundMark x1="87296" y1="51570" x2="87296" y2="51570"/>
                        <a14:backgroundMark x1="87296" y1="51570" x2="87296" y2="51570"/>
                        <a14:backgroundMark x1="86319" y1="51570" x2="86319" y2="51570"/>
                        <a14:backgroundMark x1="88111" y1="53214" x2="88111" y2="53214"/>
                        <a14:backgroundMark x1="88925" y1="54559" x2="88925" y2="54559"/>
                        <a14:backgroundMark x1="88925" y1="55306" x2="88925" y2="55306"/>
                        <a14:backgroundMark x1="88111" y1="54709" x2="88111" y2="54709"/>
                        <a14:backgroundMark x1="87785" y1="52915" x2="87785" y2="52915"/>
                        <a14:backgroundMark x1="83713" y1="47982" x2="83713" y2="47982"/>
                        <a14:backgroundMark x1="79479" y1="47683" x2="79479" y2="47683"/>
                        <a14:backgroundMark x1="86971" y1="51868" x2="86971" y2="51868"/>
                        <a14:backgroundMark x1="88599" y1="53513" x2="88599" y2="53513"/>
                        <a14:backgroundMark x1="88599" y1="55755" x2="88599" y2="55755"/>
                        <a14:backgroundMark x1="88599" y1="58445" x2="88599" y2="58445"/>
                        <a14:backgroundMark x1="88436" y1="59193" x2="88436" y2="59193"/>
                        <a14:backgroundMark x1="88436" y1="50822" x2="88436" y2="50822"/>
                        <a14:backgroundMark x1="89251" y1="55306" x2="89251" y2="55306"/>
                        <a14:backgroundMark x1="88925" y1="54559" x2="88925" y2="54559"/>
                        <a14:backgroundMark x1="89577" y1="54260" x2="89577" y2="54260"/>
                        <a14:backgroundMark x1="89251" y1="56054" x2="89251" y2="56054"/>
                        <a14:backgroundMark x1="88599" y1="57100" x2="88599" y2="57100"/>
                        <a14:backgroundMark x1="88599" y1="56054" x2="88599" y2="56054"/>
                        <a14:backgroundMark x1="88599" y1="55306" x2="88599" y2="55306"/>
                        <a14:backgroundMark x1="87296" y1="51570" x2="87296" y2="51570"/>
                        <a14:backgroundMark x1="86645" y1="51570" x2="86645" y2="51570"/>
                        <a14:backgroundMark x1="89577" y1="56652" x2="89577" y2="56652"/>
                        <a14:backgroundMark x1="89414" y1="55456" x2="89414" y2="55456"/>
                        <a14:backgroundMark x1="89414" y1="57250" x2="89414" y2="57250"/>
                        <a14:backgroundMark x1="90065" y1="57250" x2="90065" y2="57250"/>
                        <a14:backgroundMark x1="90065" y1="56353" x2="90065" y2="56353"/>
                        <a14:backgroundMark x1="89414" y1="56054" x2="89414" y2="56054"/>
                        <a14:backgroundMark x1="88762" y1="54559" x2="88762" y2="54559"/>
                        <a14:backgroundMark x1="86808" y1="51420" x2="86808" y2="51420"/>
                        <a14:backgroundMark x1="87296" y1="50822" x2="87296" y2="50822"/>
                        <a14:backgroundMark x1="87296" y1="51121" x2="87296" y2="51121"/>
                        <a14:backgroundMark x1="87296" y1="51121" x2="87296" y2="51121"/>
                        <a14:backgroundMark x1="87296" y1="51121" x2="87296" y2="51121"/>
                        <a14:backgroundMark x1="87296" y1="51121" x2="87296" y2="51121"/>
                        <a14:backgroundMark x1="86808" y1="51121" x2="86808" y2="51121"/>
                        <a14:backgroundMark x1="87622" y1="51271" x2="87622" y2="51271"/>
                        <a14:backgroundMark x1="87134" y1="51271" x2="87134" y2="51271"/>
                        <a14:backgroundMark x1="87134" y1="51271" x2="87134" y2="51271"/>
                        <a14:backgroundMark x1="87134" y1="51271" x2="87134" y2="51271"/>
                        <a14:backgroundMark x1="86808" y1="51121" x2="75733" y2="70852"/>
                        <a14:backgroundMark x1="75733" y1="70852" x2="74593" y2="71151"/>
                        <a14:backgroundMark x1="90065" y1="58445" x2="89251" y2="54111"/>
                        <a14:backgroundMark x1="89251" y1="53961" x2="89251" y2="53961"/>
                        <a14:backgroundMark x1="89414" y1="54709" x2="89414" y2="54709"/>
                        <a14:backgroundMark x1="90065" y1="54709" x2="90065" y2="54709"/>
                        <a14:backgroundMark x1="88925" y1="54559" x2="88925" y2="54559"/>
                      </a14:backgroundRemoval>
                    </a14:imgEffect>
                  </a14:imgLayer>
                </a14:imgProps>
              </a:ext>
              <a:ext uri="{28A0092B-C50C-407E-A947-70E740481C1C}">
                <a14:useLocalDpi xmlns:a14="http://schemas.microsoft.com/office/drawing/2010/main" val="0"/>
              </a:ext>
            </a:extLst>
          </a:blip>
          <a:srcRect l="9292" t="19775" r="3397" b="10109"/>
          <a:stretch/>
        </p:blipFill>
        <p:spPr>
          <a:xfrm>
            <a:off x="4821938" y="3528382"/>
            <a:ext cx="2165362" cy="1900864"/>
          </a:xfrm>
          <a:prstGeom prst="rect">
            <a:avLst/>
          </a:prstGeom>
        </p:spPr>
      </p:pic>
      <p:pic>
        <p:nvPicPr>
          <p:cNvPr id="14" name="Picture 13" descr="A black t-shirt with a white logo on it&#10;&#10;Description automatically generated with low confidence">
            <a:extLst>
              <a:ext uri="{FF2B5EF4-FFF2-40B4-BE49-F238E27FC236}">
                <a16:creationId xmlns:a16="http://schemas.microsoft.com/office/drawing/2014/main" id="{FEB4B709-1C03-8947-9090-785BE9540A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50946" y="285754"/>
            <a:ext cx="2968055" cy="2949677"/>
          </a:xfrm>
          <a:prstGeom prst="rect">
            <a:avLst/>
          </a:prstGeom>
        </p:spPr>
      </p:pic>
      <p:pic>
        <p:nvPicPr>
          <p:cNvPr id="16" name="Picture 15" descr="A picture containing hat&#10;&#10;Description automatically generated">
            <a:extLst>
              <a:ext uri="{FF2B5EF4-FFF2-40B4-BE49-F238E27FC236}">
                <a16:creationId xmlns:a16="http://schemas.microsoft.com/office/drawing/2014/main" id="{1281362C-2763-CF41-ACCA-EB196C9E2E7A}"/>
              </a:ext>
            </a:extLst>
          </p:cNvPr>
          <p:cNvPicPr>
            <a:picLocks noChangeAspect="1"/>
          </p:cNvPicPr>
          <p:nvPr/>
        </p:nvPicPr>
        <p:blipFill rotWithShape="1">
          <a:blip r:embed="rId6">
            <a:extLst>
              <a:ext uri="{28A0092B-C50C-407E-A947-70E740481C1C}">
                <a14:useLocalDpi xmlns:a14="http://schemas.microsoft.com/office/drawing/2010/main" val="0"/>
              </a:ext>
            </a:extLst>
          </a:blip>
          <a:srcRect l="8254" t="7447" r="7361" b="7086"/>
          <a:stretch/>
        </p:blipFill>
        <p:spPr>
          <a:xfrm>
            <a:off x="7090753" y="3500897"/>
            <a:ext cx="1939817" cy="1900863"/>
          </a:xfrm>
          <a:prstGeom prst="rect">
            <a:avLst/>
          </a:prstGeom>
        </p:spPr>
      </p:pic>
      <p:pic>
        <p:nvPicPr>
          <p:cNvPr id="12" name="Picture 11" descr="A grey t-shirt with a green logo on it&#10;&#10;Description automatically generated with medium confidence">
            <a:extLst>
              <a:ext uri="{FF2B5EF4-FFF2-40B4-BE49-F238E27FC236}">
                <a16:creationId xmlns:a16="http://schemas.microsoft.com/office/drawing/2014/main" id="{B3E0A0AC-BD7B-534B-809A-E8CE776515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41105" y="90116"/>
            <a:ext cx="3756316" cy="3469135"/>
          </a:xfrm>
          <a:prstGeom prst="rect">
            <a:avLst/>
          </a:prstGeom>
        </p:spPr>
      </p:pic>
    </p:spTree>
    <p:extLst>
      <p:ext uri="{BB962C8B-B14F-4D97-AF65-F5344CB8AC3E}">
        <p14:creationId xmlns:p14="http://schemas.microsoft.com/office/powerpoint/2010/main" val="26093498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3671"/>
            <a:ext cx="8229600" cy="952500"/>
          </a:xfrm>
        </p:spPr>
        <p:txBody>
          <a:bodyPr/>
          <a:lstStyle/>
          <a:p>
            <a:r>
              <a:rPr lang="en-US" sz="4000" b="1" spc="-150" dirty="0"/>
              <a:t>For All of These Resources</a:t>
            </a:r>
            <a:br>
              <a:rPr lang="en-US" sz="4000" b="1" spc="-150" dirty="0"/>
            </a:br>
            <a:r>
              <a:rPr lang="en-US" sz="4000" b="1" spc="-150" dirty="0"/>
              <a:t>Visit the D-Life Online Store…</a:t>
            </a:r>
          </a:p>
        </p:txBody>
      </p:sp>
      <p:sp>
        <p:nvSpPr>
          <p:cNvPr id="3" name="TextBox 2"/>
          <p:cNvSpPr txBox="1"/>
          <p:nvPr/>
        </p:nvSpPr>
        <p:spPr>
          <a:xfrm>
            <a:off x="0" y="2787162"/>
            <a:ext cx="9143999" cy="830099"/>
          </a:xfrm>
          <a:prstGeom prst="rect">
            <a:avLst/>
          </a:prstGeom>
          <a:noFill/>
        </p:spPr>
        <p:txBody>
          <a:bodyPr wrap="square" rtlCol="0">
            <a:spAutoFit/>
          </a:bodyPr>
          <a:lstStyle/>
          <a:p>
            <a:pPr algn="ctr">
              <a:lnSpc>
                <a:spcPct val="120000"/>
              </a:lnSpc>
            </a:pPr>
            <a:r>
              <a:rPr lang="en-US" sz="4400" b="1" u="sng" dirty="0" err="1">
                <a:solidFill>
                  <a:srgbClr val="79BE30"/>
                </a:solidFill>
              </a:rPr>
              <a:t>www.livethedlife.com</a:t>
            </a:r>
            <a:r>
              <a:rPr lang="en-US" sz="4400" b="1" u="sng" dirty="0">
                <a:solidFill>
                  <a:srgbClr val="79BE30"/>
                </a:solidFill>
              </a:rPr>
              <a:t>/store</a:t>
            </a:r>
          </a:p>
        </p:txBody>
      </p:sp>
    </p:spTree>
    <p:extLst>
      <p:ext uri="{BB962C8B-B14F-4D97-AF65-F5344CB8AC3E}">
        <p14:creationId xmlns:p14="http://schemas.microsoft.com/office/powerpoint/2010/main" val="40790016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441E-6818-1E41-B411-88437EFBCAF6}"/>
              </a:ext>
            </a:extLst>
          </p:cNvPr>
          <p:cNvSpPr>
            <a:spLocks noGrp="1"/>
          </p:cNvSpPr>
          <p:nvPr>
            <p:ph type="title"/>
          </p:nvPr>
        </p:nvSpPr>
        <p:spPr/>
        <p:txBody>
          <a:bodyPr/>
          <a:lstStyle/>
          <a:p>
            <a:r>
              <a:rPr lang="en-US" b="1" dirty="0"/>
              <a:t>Follow Us on Facebook</a:t>
            </a:r>
          </a:p>
        </p:txBody>
      </p:sp>
      <p:sp>
        <p:nvSpPr>
          <p:cNvPr id="3" name="Rectangle 2">
            <a:extLst>
              <a:ext uri="{FF2B5EF4-FFF2-40B4-BE49-F238E27FC236}">
                <a16:creationId xmlns:a16="http://schemas.microsoft.com/office/drawing/2014/main" id="{EB01CF8F-1677-2646-859C-FCB1B03325C2}"/>
              </a:ext>
            </a:extLst>
          </p:cNvPr>
          <p:cNvSpPr/>
          <p:nvPr/>
        </p:nvSpPr>
        <p:spPr>
          <a:xfrm>
            <a:off x="395654" y="2520117"/>
            <a:ext cx="8229599" cy="2185214"/>
          </a:xfrm>
          <a:prstGeom prst="rect">
            <a:avLst/>
          </a:prstGeom>
        </p:spPr>
        <p:txBody>
          <a:bodyPr wrap="square">
            <a:spAutoFit/>
          </a:bodyPr>
          <a:lstStyle/>
          <a:p>
            <a:pPr algn="ctr"/>
            <a:r>
              <a:rPr lang="en-US" sz="4000" b="1" dirty="0">
                <a:solidFill>
                  <a:srgbClr val="79BE30"/>
                </a:solidFill>
              </a:rPr>
              <a:t>www.facebook.com/livingthedlife</a:t>
            </a:r>
          </a:p>
          <a:p>
            <a:pPr algn="ctr"/>
            <a:endParaRPr lang="en-US" sz="2400" b="1" dirty="0">
              <a:solidFill>
                <a:srgbClr val="79BE30"/>
              </a:solidFill>
            </a:endParaRPr>
          </a:p>
          <a:p>
            <a:pPr algn="ctr"/>
            <a:r>
              <a:rPr lang="en-US" sz="7200" b="1" dirty="0"/>
              <a:t>#</a:t>
            </a:r>
            <a:r>
              <a:rPr lang="en-US" sz="7200" b="1" dirty="0" err="1"/>
              <a:t>dlife</a:t>
            </a:r>
            <a:endParaRPr lang="en-US" sz="7200" b="1" dirty="0"/>
          </a:p>
        </p:txBody>
      </p:sp>
    </p:spTree>
    <p:extLst>
      <p:ext uri="{BB962C8B-B14F-4D97-AF65-F5344CB8AC3E}">
        <p14:creationId xmlns:p14="http://schemas.microsoft.com/office/powerpoint/2010/main" val="351278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Mark 3:13-15</a:t>
            </a:r>
          </a:p>
        </p:txBody>
      </p:sp>
      <p:sp>
        <p:nvSpPr>
          <p:cNvPr id="3" name="TextBox 2"/>
          <p:cNvSpPr txBox="1"/>
          <p:nvPr/>
        </p:nvSpPr>
        <p:spPr>
          <a:xfrm>
            <a:off x="664368" y="2095548"/>
            <a:ext cx="7815263" cy="3619452"/>
          </a:xfrm>
          <a:prstGeom prst="rect">
            <a:avLst/>
          </a:prstGeom>
          <a:noFill/>
        </p:spPr>
        <p:txBody>
          <a:bodyPr wrap="square" rtlCol="0">
            <a:spAutoFit/>
          </a:bodyPr>
          <a:lstStyle/>
          <a:p>
            <a:pPr>
              <a:lnSpc>
                <a:spcPct val="110000"/>
              </a:lnSpc>
            </a:pPr>
            <a:r>
              <a:rPr lang="en-US" sz="3200" i="1" dirty="0"/>
              <a:t>He went up on the mountain and called to Him those whom He desired, and they came to Him. And He appointed twelve</a:t>
            </a:r>
            <a:r>
              <a:rPr lang="mr-IN" sz="3200" i="1" dirty="0"/>
              <a:t>…</a:t>
            </a:r>
            <a:r>
              <a:rPr lang="en-US" sz="3200" i="1" dirty="0"/>
              <a:t>so that they might be with Him and He might send them out to preach and have authority to cast out demons.</a:t>
            </a:r>
            <a:r>
              <a:rPr lang="en-US" sz="3200" dirty="0"/>
              <a:t> </a:t>
            </a:r>
          </a:p>
          <a:p>
            <a:endParaRPr lang="en-US" dirty="0"/>
          </a:p>
        </p:txBody>
      </p:sp>
    </p:spTree>
    <p:extLst>
      <p:ext uri="{BB962C8B-B14F-4D97-AF65-F5344CB8AC3E}">
        <p14:creationId xmlns:p14="http://schemas.microsoft.com/office/powerpoint/2010/main" val="3831467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623643" y="2373321"/>
            <a:ext cx="7877175" cy="2543471"/>
          </a:xfrm>
        </p:spPr>
        <p:txBody>
          <a:bodyPr>
            <a:noAutofit/>
          </a:bodyPr>
          <a:lstStyle/>
          <a:p>
            <a:pPr>
              <a:spcBef>
                <a:spcPts val="1200"/>
              </a:spcBef>
            </a:pPr>
            <a:r>
              <a:rPr lang="en-US" sz="3000" dirty="0">
                <a:solidFill>
                  <a:srgbClr val="000000"/>
                </a:solidFill>
              </a:rPr>
              <a:t>A key word related to the teaching of D-Life is the word </a:t>
            </a:r>
            <a:r>
              <a:rPr lang="en-US" sz="3000" b="1" u="sng" dirty="0">
                <a:solidFill>
                  <a:srgbClr val="79BE30"/>
                </a:solidFill>
              </a:rPr>
              <a:t>simple</a:t>
            </a:r>
            <a:r>
              <a:rPr lang="en-US" sz="3000" dirty="0">
                <a:solidFill>
                  <a:srgbClr val="000000"/>
                </a:solidFill>
              </a:rPr>
              <a:t>.</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read</a:t>
            </a:r>
            <a:r>
              <a:rPr lang="en-US" sz="3000" dirty="0">
                <a:solidFill>
                  <a:srgbClr val="000000"/>
                </a:solidFill>
              </a:rPr>
              <a:t> the Bible.</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apply</a:t>
            </a:r>
            <a:r>
              <a:rPr lang="en-US" sz="3000" dirty="0">
                <a:solidFill>
                  <a:srgbClr val="000000"/>
                </a:solidFill>
              </a:rPr>
              <a:t> the Bible.</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25780870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552206" y="2348962"/>
            <a:ext cx="7877419" cy="2984258"/>
          </a:xfrm>
        </p:spPr>
        <p:txBody>
          <a:bodyPr>
            <a:noAutofit/>
          </a:bodyPr>
          <a:lstStyle/>
          <a:p>
            <a:pPr>
              <a:lnSpc>
                <a:spcPct val="150000"/>
              </a:lnSpc>
              <a:spcBef>
                <a:spcPts val="1200"/>
              </a:spcBef>
            </a:pPr>
            <a:r>
              <a:rPr lang="en-US" sz="3000" dirty="0">
                <a:solidFill>
                  <a:srgbClr val="000000"/>
                </a:solidFill>
              </a:rPr>
              <a:t>Lead your group to </a:t>
            </a:r>
            <a:r>
              <a:rPr lang="en-US" sz="3000" b="1" u="sng" dirty="0">
                <a:solidFill>
                  <a:srgbClr val="79BE30"/>
                </a:solidFill>
              </a:rPr>
              <a:t>story</a:t>
            </a:r>
            <a:r>
              <a:rPr lang="en-US" sz="3000" dirty="0">
                <a:solidFill>
                  <a:srgbClr val="000000"/>
                </a:solidFill>
              </a:rPr>
              <a:t> through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discuss</a:t>
            </a:r>
            <a:r>
              <a:rPr lang="en-US" sz="3000" dirty="0">
                <a:solidFill>
                  <a:srgbClr val="000000"/>
                </a:solidFill>
              </a:rPr>
              <a:t>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prepare</a:t>
            </a:r>
            <a:r>
              <a:rPr lang="en-US" sz="3000" dirty="0">
                <a:solidFill>
                  <a:srgbClr val="000000"/>
                </a:solidFill>
              </a:rPr>
              <a:t> to multiply.</a:t>
            </a:r>
          </a:p>
        </p:txBody>
      </p:sp>
    </p:spTree>
    <p:extLst>
      <p:ext uri="{BB962C8B-B14F-4D97-AF65-F5344CB8AC3E}">
        <p14:creationId xmlns:p14="http://schemas.microsoft.com/office/powerpoint/2010/main" val="24886218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0968"/>
            <a:ext cx="8229600" cy="952500"/>
          </a:xfrm>
        </p:spPr>
        <p:txBody>
          <a:bodyPr/>
          <a:lstStyle/>
          <a:p>
            <a:r>
              <a:rPr lang="en-US" b="1" dirty="0"/>
              <a:t>Break Time</a:t>
            </a:r>
          </a:p>
        </p:txBody>
      </p:sp>
      <p:sp>
        <p:nvSpPr>
          <p:cNvPr id="3" name="Content Placeholder 2"/>
          <p:cNvSpPr>
            <a:spLocks noGrp="1"/>
          </p:cNvSpPr>
          <p:nvPr>
            <p:ph idx="1"/>
          </p:nvPr>
        </p:nvSpPr>
        <p:spPr>
          <a:xfrm>
            <a:off x="345729" y="2099340"/>
            <a:ext cx="8452539" cy="2873286"/>
          </a:xfrm>
        </p:spPr>
        <p:txBody>
          <a:bodyPr>
            <a:noAutofit/>
          </a:bodyPr>
          <a:lstStyle/>
          <a:p>
            <a:pPr marL="0" indent="0" algn="ctr">
              <a:lnSpc>
                <a:spcPct val="110000"/>
              </a:lnSpc>
              <a:spcBef>
                <a:spcPts val="1200"/>
              </a:spcBef>
              <a:buNone/>
            </a:pPr>
            <a:r>
              <a:rPr lang="en-US" sz="3600" b="1" dirty="0">
                <a:solidFill>
                  <a:srgbClr val="79BE30"/>
                </a:solidFill>
              </a:rPr>
              <a:t>Men &amp; Women’s</a:t>
            </a:r>
            <a:br>
              <a:rPr lang="en-US" sz="3600" b="1" dirty="0">
                <a:solidFill>
                  <a:srgbClr val="79BE30"/>
                </a:solidFill>
              </a:rPr>
            </a:br>
            <a:r>
              <a:rPr lang="en-US" sz="3600" b="1" dirty="0">
                <a:solidFill>
                  <a:srgbClr val="79BE30"/>
                </a:solidFill>
              </a:rPr>
              <a:t>Model D-Group Meetings</a:t>
            </a:r>
          </a:p>
          <a:p>
            <a:pPr marL="0" indent="0" algn="ctr">
              <a:lnSpc>
                <a:spcPct val="110000"/>
              </a:lnSpc>
              <a:spcBef>
                <a:spcPts val="1200"/>
              </a:spcBef>
              <a:buNone/>
            </a:pPr>
            <a:r>
              <a:rPr lang="en-US" sz="3600" b="1" dirty="0">
                <a:solidFill>
                  <a:srgbClr val="000000"/>
                </a:solidFill>
              </a:rPr>
              <a:t>Sample 1 Study Guide (Page 15) </a:t>
            </a:r>
          </a:p>
          <a:p>
            <a:pPr marL="0" indent="0" algn="ctr">
              <a:lnSpc>
                <a:spcPct val="110000"/>
              </a:lnSpc>
              <a:spcBef>
                <a:spcPts val="1200"/>
              </a:spcBef>
              <a:buNone/>
            </a:pPr>
            <a:r>
              <a:rPr lang="en-US" sz="3600" b="1" dirty="0">
                <a:solidFill>
                  <a:srgbClr val="000000"/>
                </a:solidFill>
              </a:rPr>
              <a:t>Sample 2 Study Guide (Page 16)</a:t>
            </a:r>
            <a:br>
              <a:rPr lang="en-US" sz="3600" dirty="0">
                <a:solidFill>
                  <a:srgbClr val="000000"/>
                </a:solidFill>
              </a:rPr>
            </a:br>
            <a:endParaRPr lang="en-US" sz="2800" dirty="0">
              <a:solidFill>
                <a:srgbClr val="000000"/>
              </a:solidFill>
            </a:endParaRPr>
          </a:p>
        </p:txBody>
      </p:sp>
    </p:spTree>
    <p:extLst>
      <p:ext uri="{BB962C8B-B14F-4D97-AF65-F5344CB8AC3E}">
        <p14:creationId xmlns:p14="http://schemas.microsoft.com/office/powerpoint/2010/main" val="11375394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2</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464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881662"/>
            <a:ext cx="4114800" cy="4114800"/>
          </a:xfrm>
        </p:spPr>
      </p:pic>
      <p:sp>
        <p:nvSpPr>
          <p:cNvPr id="7" name="Title 1"/>
          <p:cNvSpPr>
            <a:spLocks noGrp="1"/>
          </p:cNvSpPr>
          <p:nvPr>
            <p:ph type="title"/>
          </p:nvPr>
        </p:nvSpPr>
        <p:spPr>
          <a:xfrm>
            <a:off x="4581769" y="517769"/>
            <a:ext cx="4474308" cy="2347849"/>
          </a:xfrm>
        </p:spPr>
        <p:txBody>
          <a:bodyPr/>
          <a:lstStyle/>
          <a:p>
            <a:pPr algn="ctr"/>
            <a:r>
              <a:rPr lang="en-US" b="1" dirty="0">
                <a:solidFill>
                  <a:srgbClr val="79BE30"/>
                </a:solidFill>
              </a:rPr>
              <a:t> The Prayer</a:t>
            </a:r>
            <a:br>
              <a:rPr lang="en-US" b="1" dirty="0">
                <a:solidFill>
                  <a:srgbClr val="79BE30"/>
                </a:solidFill>
              </a:rPr>
            </a:br>
            <a:r>
              <a:rPr lang="en-US" b="1" dirty="0">
                <a:solidFill>
                  <a:srgbClr val="79BE30"/>
                </a:solidFill>
              </a:rPr>
              <a:t> of D-Life</a:t>
            </a:r>
          </a:p>
        </p:txBody>
      </p:sp>
      <p:sp>
        <p:nvSpPr>
          <p:cNvPr id="8" name="Text Placeholder 2"/>
          <p:cNvSpPr>
            <a:spLocks noGrp="1"/>
          </p:cNvSpPr>
          <p:nvPr>
            <p:ph type="body" sz="half" idx="2"/>
          </p:nvPr>
        </p:nvSpPr>
        <p:spPr>
          <a:xfrm>
            <a:off x="4581769" y="3131429"/>
            <a:ext cx="4474308" cy="774060"/>
          </a:xfrm>
        </p:spPr>
        <p:txBody>
          <a:bodyPr>
            <a:normAutofit/>
          </a:bodyPr>
          <a:lstStyle/>
          <a:p>
            <a:pPr algn="ctr"/>
            <a:r>
              <a:rPr lang="en-US" sz="4000" b="1" dirty="0">
                <a:solidFill>
                  <a:schemeClr val="tx1"/>
                </a:solidFill>
              </a:rPr>
              <a:t>Matthew 6:9-13</a:t>
            </a:r>
          </a:p>
        </p:txBody>
      </p:sp>
      <p:sp>
        <p:nvSpPr>
          <p:cNvPr id="9" name="Text Placeholder 2"/>
          <p:cNvSpPr txBox="1">
            <a:spLocks/>
          </p:cNvSpPr>
          <p:nvPr/>
        </p:nvSpPr>
        <p:spPr>
          <a:xfrm>
            <a:off x="4581769" y="4965428"/>
            <a:ext cx="4474308" cy="477443"/>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2800" b="1" dirty="0">
                <a:solidFill>
                  <a:schemeClr val="tx1"/>
                </a:solidFill>
              </a:rPr>
              <a:t>Lesson 4</a:t>
            </a:r>
          </a:p>
        </p:txBody>
      </p:sp>
      <p:sp>
        <p:nvSpPr>
          <p:cNvPr id="2" name="TextBox 1">
            <a:extLst>
              <a:ext uri="{FF2B5EF4-FFF2-40B4-BE49-F238E27FC236}">
                <a16:creationId xmlns:a16="http://schemas.microsoft.com/office/drawing/2014/main" id="{3A3B680B-6893-8744-CB47-4F98A765C62E}"/>
              </a:ext>
            </a:extLst>
          </p:cNvPr>
          <p:cNvSpPr txBox="1"/>
          <p:nvPr/>
        </p:nvSpPr>
        <p:spPr>
          <a:xfrm>
            <a:off x="4562232" y="304799"/>
            <a:ext cx="4493845" cy="461665"/>
          </a:xfrm>
          <a:prstGeom prst="rect">
            <a:avLst/>
          </a:prstGeom>
          <a:noFill/>
        </p:spPr>
        <p:txBody>
          <a:bodyPr wrap="square" rtlCol="0">
            <a:spAutoFit/>
          </a:bodyPr>
          <a:lstStyle/>
          <a:p>
            <a:pPr algn="ctr"/>
            <a:r>
              <a:rPr lang="en-US" sz="2400" b="1" u="sng" dirty="0"/>
              <a:t>Disciple-Making Practice #3</a:t>
            </a:r>
          </a:p>
        </p:txBody>
      </p:sp>
    </p:spTree>
    <p:extLst>
      <p:ext uri="{BB962C8B-B14F-4D97-AF65-F5344CB8AC3E}">
        <p14:creationId xmlns:p14="http://schemas.microsoft.com/office/powerpoint/2010/main" val="7727264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1495447"/>
            <a:ext cx="8792306" cy="3092000"/>
          </a:xfrm>
          <a:prstGeom prst="rect">
            <a:avLst/>
          </a:prstGeom>
          <a:solidFill>
            <a:schemeClr val="bg1"/>
          </a:solidFill>
        </p:spPr>
        <p:txBody>
          <a:bodyPr wrap="square" rtlCol="0">
            <a:spAutoFit/>
          </a:bodyPr>
          <a:lstStyle/>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So far, we have discussed the first two of the six practices of disciple-making. </a:t>
            </a:r>
          </a:p>
          <a:p>
            <a:pPr algn="ctr">
              <a:lnSpc>
                <a:spcPct val="110000"/>
              </a:lnSpc>
            </a:pPr>
            <a:endParaRPr lang="en-US" sz="36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Now let’s turn our attention to the third practice, which is </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The </a:t>
            </a:r>
            <a:r>
              <a:rPr lang="en-US" sz="3600" b="1" dirty="0">
                <a:solidFill>
                  <a:srgbClr val="79BE2F"/>
                </a:solidFill>
                <a:latin typeface="Arial" panose="020B0604020202020204" pitchFamily="34" charset="0"/>
                <a:ea typeface="MS PGothic" panose="020B0600070205080204" pitchFamily="34" charset="-128"/>
                <a:cs typeface="Times New Roman" panose="02020603050405020304" pitchFamily="18" charset="0"/>
              </a:rPr>
              <a:t>P</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rayer of D-Life</a:t>
            </a:r>
            <a:r>
              <a:rPr lang="en-US" sz="3600" dirty="0">
                <a:effectLst/>
                <a:latin typeface="Arial" panose="020B0604020202020204" pitchFamily="34" charset="0"/>
                <a:ea typeface="MS PGothic"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761294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852" y="1991192"/>
            <a:ext cx="7120296" cy="2068259"/>
          </a:xfrm>
          <a:prstGeom prst="rect">
            <a:avLst/>
          </a:prstGeom>
          <a:noFill/>
        </p:spPr>
        <p:txBody>
          <a:bodyPr wrap="square" rtlCol="0">
            <a:spAutoFit/>
          </a:bodyPr>
          <a:lstStyle/>
          <a:p>
            <a:pPr algn="ctr">
              <a:lnSpc>
                <a:spcPct val="120000"/>
              </a:lnSpc>
            </a:pPr>
            <a:r>
              <a:rPr lang="en-US" sz="3600" dirty="0"/>
              <a:t>Few things in life are more needed but more neglected than the power of </a:t>
            </a:r>
            <a:r>
              <a:rPr lang="en-US" sz="3600" b="1" dirty="0">
                <a:solidFill>
                  <a:srgbClr val="79BE30"/>
                </a:solidFill>
              </a:rPr>
              <a:t>fervent prayer</a:t>
            </a:r>
            <a:r>
              <a:rPr lang="en-US" sz="3600" b="1" dirty="0"/>
              <a:t>.</a:t>
            </a:r>
          </a:p>
        </p:txBody>
      </p:sp>
    </p:spTree>
    <p:extLst>
      <p:ext uri="{BB962C8B-B14F-4D97-AF65-F5344CB8AC3E}">
        <p14:creationId xmlns:p14="http://schemas.microsoft.com/office/powerpoint/2010/main" val="8324320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635000" y="2519624"/>
            <a:ext cx="7874000" cy="2025555"/>
          </a:xfrm>
          <a:prstGeom prst="rect">
            <a:avLst/>
          </a:prstGeom>
          <a:noFill/>
        </p:spPr>
        <p:txBody>
          <a:bodyPr wrap="square" rtlCol="0">
            <a:spAutoFit/>
          </a:bodyPr>
          <a:lstStyle/>
          <a:p>
            <a:pPr algn="ctr">
              <a:lnSpc>
                <a:spcPct val="120000"/>
              </a:lnSpc>
            </a:pPr>
            <a:r>
              <a:rPr lang="en-US" sz="3600" dirty="0"/>
              <a:t>Disciple-making involves praying with others and practicing the </a:t>
            </a:r>
            <a:r>
              <a:rPr lang="en-US" sz="3600" b="1" u="sng" dirty="0">
                <a:solidFill>
                  <a:srgbClr val="79BE30"/>
                </a:solidFill>
              </a:rPr>
              <a:t>discipline</a:t>
            </a:r>
            <a:r>
              <a:rPr lang="en-US" sz="3600" dirty="0"/>
              <a:t> of prayer in our daily lives.</a:t>
            </a:r>
            <a:endParaRPr lang="en-US" sz="4000" dirty="0"/>
          </a:p>
        </p:txBody>
      </p:sp>
    </p:spTree>
    <p:extLst>
      <p:ext uri="{BB962C8B-B14F-4D97-AF65-F5344CB8AC3E}">
        <p14:creationId xmlns:p14="http://schemas.microsoft.com/office/powerpoint/2010/main" val="1204442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17" y="443922"/>
            <a:ext cx="8229600" cy="952500"/>
          </a:xfrm>
        </p:spPr>
        <p:txBody>
          <a:bodyPr/>
          <a:lstStyle/>
          <a:p>
            <a:r>
              <a:rPr lang="en-US" b="1" dirty="0"/>
              <a:t>Matthew 6:9-13</a:t>
            </a:r>
          </a:p>
        </p:txBody>
      </p:sp>
      <p:sp>
        <p:nvSpPr>
          <p:cNvPr id="3" name="TextBox 2"/>
          <p:cNvSpPr txBox="1"/>
          <p:nvPr/>
        </p:nvSpPr>
        <p:spPr>
          <a:xfrm>
            <a:off x="583722" y="2060627"/>
            <a:ext cx="8444829" cy="3539430"/>
          </a:xfrm>
          <a:prstGeom prst="rect">
            <a:avLst/>
          </a:prstGeom>
          <a:noFill/>
        </p:spPr>
        <p:txBody>
          <a:bodyPr wrap="square" rtlCol="0">
            <a:spAutoFit/>
          </a:bodyPr>
          <a:lstStyle/>
          <a:p>
            <a:r>
              <a:rPr lang="en-US" sz="3200" i="1" dirty="0"/>
              <a:t>Pray then like this: Our Father in heaven, hallowed be your name. Your kingdom come, your will be done, on earth as it is in heaven. Give us this day our daily bread, and forgive us our debts, as we also have forgiven our debtors. And lead us not into temptation, </a:t>
            </a:r>
            <a:br>
              <a:rPr lang="en-US" sz="3200" i="1" dirty="0"/>
            </a:br>
            <a:r>
              <a:rPr lang="en-US" sz="3200" i="1" dirty="0"/>
              <a:t>but deliver us from evil.</a:t>
            </a:r>
            <a:endParaRPr lang="en-US" sz="3200" dirty="0"/>
          </a:p>
        </p:txBody>
      </p:sp>
    </p:spTree>
    <p:extLst>
      <p:ext uri="{BB962C8B-B14F-4D97-AF65-F5344CB8AC3E}">
        <p14:creationId xmlns:p14="http://schemas.microsoft.com/office/powerpoint/2010/main" val="20245531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pPr marL="742950" indent="-742950" algn="l">
              <a:buFont typeface="+mj-lt"/>
              <a:buAutoNum type="arabicPeriod"/>
            </a:pPr>
            <a:r>
              <a:rPr lang="en-US" sz="4000" b="1" dirty="0"/>
              <a:t>Teach your group the </a:t>
            </a:r>
            <a:r>
              <a:rPr lang="en-US" sz="4000" b="1" u="sng" dirty="0"/>
              <a:t>priority</a:t>
            </a:r>
            <a:r>
              <a:rPr lang="en-US" sz="4000" b="1" dirty="0"/>
              <a:t> of prayer.</a:t>
            </a:r>
          </a:p>
        </p:txBody>
      </p:sp>
      <p:sp>
        <p:nvSpPr>
          <p:cNvPr id="3" name="TextBox 2"/>
          <p:cNvSpPr txBox="1"/>
          <p:nvPr/>
        </p:nvSpPr>
        <p:spPr>
          <a:xfrm>
            <a:off x="361461" y="2449467"/>
            <a:ext cx="8499231" cy="1848711"/>
          </a:xfrm>
          <a:prstGeom prst="rect">
            <a:avLst/>
          </a:prstGeom>
          <a:noFill/>
        </p:spPr>
        <p:txBody>
          <a:bodyPr wrap="square" rtlCol="0">
            <a:spAutoFit/>
          </a:bodyPr>
          <a:lstStyle/>
          <a:p>
            <a:pPr algn="ctr">
              <a:lnSpc>
                <a:spcPct val="120000"/>
              </a:lnSpc>
            </a:pPr>
            <a:r>
              <a:rPr lang="en-US" sz="3200" dirty="0"/>
              <a:t>Prayer is a great privilege. We must not neglect it. In every D-Group we must </a:t>
            </a:r>
            <a:r>
              <a:rPr lang="en-US" sz="3200" b="1" dirty="0">
                <a:solidFill>
                  <a:srgbClr val="79BE30"/>
                </a:solidFill>
              </a:rPr>
              <a:t>teach</a:t>
            </a:r>
            <a:r>
              <a:rPr lang="en-US" sz="3200" dirty="0"/>
              <a:t> and </a:t>
            </a:r>
            <a:r>
              <a:rPr lang="en-US" sz="3200" b="1" dirty="0">
                <a:solidFill>
                  <a:srgbClr val="79BE30"/>
                </a:solidFill>
              </a:rPr>
              <a:t>model</a:t>
            </a:r>
            <a:r>
              <a:rPr lang="en-US" sz="3200" dirty="0"/>
              <a:t> the priority of fervent prayer.</a:t>
            </a:r>
          </a:p>
        </p:txBody>
      </p:sp>
    </p:spTree>
    <p:extLst>
      <p:ext uri="{BB962C8B-B14F-4D97-AF65-F5344CB8AC3E}">
        <p14:creationId xmlns:p14="http://schemas.microsoft.com/office/powerpoint/2010/main" val="1214945350"/>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56497</TotalTime>
  <Words>4151</Words>
  <Application>Microsoft Macintosh PowerPoint</Application>
  <PresentationFormat>On-screen Show (16:10)</PresentationFormat>
  <Paragraphs>478</Paragraphs>
  <Slides>160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160</vt:i4>
      </vt:variant>
    </vt:vector>
  </HeadingPairs>
  <TitlesOfParts>
    <vt:vector size="164" baseType="lpstr">
      <vt:lpstr>Arial</vt:lpstr>
      <vt:lpstr>Arial Black</vt:lpstr>
      <vt:lpstr>Wingdings</vt:lpstr>
      <vt:lpstr>Genesis</vt:lpstr>
      <vt:lpstr>Living the D-Life</vt:lpstr>
      <vt:lpstr>Living  the D-Life</vt:lpstr>
      <vt:lpstr>What is your purpose?</vt:lpstr>
      <vt:lpstr>What is your purpose?</vt:lpstr>
      <vt:lpstr>What is your purpose?</vt:lpstr>
      <vt:lpstr>What is your purpose?</vt:lpstr>
      <vt:lpstr>PowerPoint Presentation</vt:lpstr>
      <vt:lpstr>Main Thought…</vt:lpstr>
      <vt:lpstr>Mark 3:13-15</vt:lpstr>
      <vt:lpstr> Disciple-making is our supreme    purpose in life (v. 13).</vt:lpstr>
      <vt:lpstr> Disciple-making is our supreme    purpose in life (v. 13).</vt:lpstr>
      <vt:lpstr>Matthew 4:19</vt:lpstr>
      <vt:lpstr> Disciple-making is our supreme    purpose in life (v. 13).</vt:lpstr>
      <vt:lpstr>Matthew 28:19-20</vt:lpstr>
      <vt:lpstr>PowerPoint Presentation</vt:lpstr>
      <vt:lpstr> Disciple-making has a simple  process to follow (v. 14a).</vt:lpstr>
      <vt:lpstr>PowerPoint Presentation</vt:lpstr>
      <vt:lpstr>A D-Group</vt:lpstr>
      <vt:lpstr>PowerPoint Presentation</vt:lpstr>
      <vt:lpstr>The 6 Practices of Disciple-Making</vt:lpstr>
      <vt:lpstr>The 6 Practices of Disciple-Making</vt:lpstr>
      <vt:lpstr>The 6 Practices of Disciple-Making</vt:lpstr>
      <vt:lpstr>The 6 Practices of Disciple-Making</vt:lpstr>
      <vt:lpstr>The 6 Practices of Disciple-Making</vt:lpstr>
      <vt:lpstr>The 6 Practices of Disciple-Making</vt:lpstr>
      <vt:lpstr>John 13:15</vt:lpstr>
      <vt:lpstr> Disciple-making has the spiritual    power to transform lives (v. 14b-15).</vt:lpstr>
      <vt:lpstr>PowerPoint Presentation</vt:lpstr>
      <vt:lpstr>John 14:12</vt:lpstr>
      <vt:lpstr>PowerPoint Presentation</vt:lpstr>
      <vt:lpstr>PowerPoint Presentation</vt:lpstr>
      <vt:lpstr>PowerPoint Presentation</vt:lpstr>
      <vt:lpstr>PowerPoint Presentation</vt:lpstr>
      <vt:lpstr>PowerPoint Presentation</vt:lpstr>
      <vt:lpstr>Takeaways…</vt:lpstr>
      <vt:lpstr>Takeaways…</vt:lpstr>
      <vt:lpstr>The 6 Practices of Disciple-Making</vt:lpstr>
      <vt:lpstr>The Fellowship of D-Life</vt:lpstr>
      <vt:lpstr>PowerPoint Presentation</vt:lpstr>
      <vt:lpstr>PowerPoint Presentation</vt:lpstr>
      <vt:lpstr>PowerPoint Presentation</vt:lpstr>
      <vt:lpstr>A D-Group</vt:lpstr>
      <vt:lpstr>PowerPoint Presentation</vt:lpstr>
      <vt:lpstr>The Fellowship of D-Life</vt:lpstr>
      <vt:lpstr>PowerPoint Presentation</vt:lpstr>
      <vt:lpstr>Main Thought…</vt:lpstr>
      <vt:lpstr>Mark 3:16-19</vt:lpstr>
      <vt:lpstr>Choosing a D-Group must  be intentional.</vt:lpstr>
      <vt:lpstr>Choosing a D-Group must  be intentional.</vt:lpstr>
      <vt:lpstr>Choosing a D-Group must  be intentional.</vt:lpstr>
      <vt:lpstr>Choosing a D-Group must  be intentional.</vt:lpstr>
      <vt:lpstr>Connecting with a D-Group will be imperative.</vt:lpstr>
      <vt:lpstr>Characteristics of a D-Group will be important.</vt:lpstr>
      <vt:lpstr>Characteristics of a D-Group will be important.</vt:lpstr>
      <vt:lpstr>Characteristics of a D-Group will be important.</vt:lpstr>
      <vt:lpstr>Characteristics of a D-Group will be important.</vt:lpstr>
      <vt:lpstr>Takeaways…</vt:lpstr>
      <vt:lpstr>Takeaways…</vt:lpstr>
      <vt:lpstr>Group Assignment</vt:lpstr>
      <vt:lpstr>The Teaching  of D-Life</vt:lpstr>
      <vt:lpstr>PowerPoint Presentation</vt:lpstr>
      <vt:lpstr>PowerPoint Presentation</vt:lpstr>
      <vt:lpstr>Main Thought…</vt:lpstr>
      <vt:lpstr>Mark 4:1-2a, 10</vt:lpstr>
      <vt:lpstr>1. Lead your group to read the Bible.</vt:lpstr>
      <vt:lpstr>PowerPoint Presentation</vt:lpstr>
      <vt:lpstr>2. Lead your group to apply the Bible.</vt:lpstr>
      <vt:lpstr>Personal Application Questions S-P-A-C-E</vt:lpstr>
      <vt:lpstr>Group Assignment</vt:lpstr>
      <vt:lpstr>Weekly Accountability Questions</vt:lpstr>
      <vt:lpstr>3.  Lead your group to story         through the Bible.</vt:lpstr>
      <vt:lpstr>4.  Lead your group to discuss      the Bible. </vt:lpstr>
      <vt:lpstr>Facilitate the Bible Study Using the Weekly Study Guide Questions</vt:lpstr>
      <vt:lpstr>Facilitate the Bible Study Using the Weekly Study Guide Questions</vt:lpstr>
      <vt:lpstr>5.  Lead your group to prepare      to multiply. </vt:lpstr>
      <vt:lpstr>Your D-Group Weekly Assignments</vt:lpstr>
      <vt:lpstr>Your D-Group Weekly Agenda</vt:lpstr>
      <vt:lpstr> Your D-Group Disciple-Making Tools (Our Zebco 33 in Fishing for Men)</vt:lpstr>
      <vt:lpstr>D-LIFE ONLINE</vt:lpstr>
      <vt:lpstr>D-LIFE JOURNALS</vt:lpstr>
      <vt:lpstr>D-LIFE FOR FAMILIES</vt:lpstr>
      <vt:lpstr>D-LIFE TRAINING</vt:lpstr>
      <vt:lpstr>THE GREATER WORK</vt:lpstr>
      <vt:lpstr>SHARING JESUS, SHOWING KINDNESS</vt:lpstr>
      <vt:lpstr>BROKENENSS TO BEAUTY BOOKLET</vt:lpstr>
      <vt:lpstr>THE REVIVE BIBLE NT</vt:lpstr>
      <vt:lpstr>D-LIFE  SHRITS &amp; ACCESSORIES</vt:lpstr>
      <vt:lpstr>For All of These Resources Visit the D-Life Online Store…</vt:lpstr>
      <vt:lpstr>Follow Us on Facebook</vt:lpstr>
      <vt:lpstr>Takeaways…</vt:lpstr>
      <vt:lpstr>Takeaways…</vt:lpstr>
      <vt:lpstr>Break Time</vt:lpstr>
      <vt:lpstr>The 6 Practices of Disciple-Making</vt:lpstr>
      <vt:lpstr> The Prayer  of D-Life</vt:lpstr>
      <vt:lpstr>PowerPoint Presentation</vt:lpstr>
      <vt:lpstr>PowerPoint Presentation</vt:lpstr>
      <vt:lpstr>Main Thought…</vt:lpstr>
      <vt:lpstr>Matthew 6:9-13</vt:lpstr>
      <vt:lpstr>Teach your group the priority of prayer.</vt:lpstr>
      <vt:lpstr>Model for your group the practice of prayer.</vt:lpstr>
      <vt:lpstr>A Model for Fervent Prayer</vt:lpstr>
      <vt:lpstr>Nurture in your group faith in prayer.</vt:lpstr>
      <vt:lpstr>2 Chronicles 7:14</vt:lpstr>
      <vt:lpstr>Takeaways…</vt:lpstr>
      <vt:lpstr>The Ministry  of D-Life</vt:lpstr>
      <vt:lpstr>PowerPoint Presentation</vt:lpstr>
      <vt:lpstr>The 3-Fold Purpose  of a D-Group</vt:lpstr>
      <vt:lpstr>Main Thought…</vt:lpstr>
      <vt:lpstr>Mark 6:7, 12-13</vt:lpstr>
      <vt:lpstr>Lead your group to plan meaningful ministry projects.</vt:lpstr>
      <vt:lpstr>Lead your group to go out and do meaningful ministry projects.</vt:lpstr>
      <vt:lpstr>Lead your group to practice “lift up your eyes” evangelism.</vt:lpstr>
      <vt:lpstr>THE REVIVE BIBLE NT</vt:lpstr>
      <vt:lpstr>“THE GOSPEL” ON D-LIFE ONLINE</vt:lpstr>
      <vt:lpstr>PowerPoint Presentation</vt:lpstr>
      <vt:lpstr>Takeaways…</vt:lpstr>
      <vt:lpstr>Takeaways…</vt:lpstr>
      <vt:lpstr>Takeaways…</vt:lpstr>
      <vt:lpstr>The Multiplication of D-Life</vt:lpstr>
      <vt:lpstr>PowerPoint Presentation</vt:lpstr>
      <vt:lpstr>Main Thought…</vt:lpstr>
      <vt:lpstr>2 Timothy 2:1-2</vt:lpstr>
      <vt:lpstr>Multiplication is empowered.</vt:lpstr>
      <vt:lpstr>Multiplication is explained.</vt:lpstr>
      <vt:lpstr>The Simple Plan</vt:lpstr>
      <vt:lpstr>The Remarkable Results</vt:lpstr>
      <vt:lpstr>The Remarkable Results</vt:lpstr>
      <vt:lpstr>PowerPoint Presentation</vt:lpstr>
      <vt:lpstr>Multiplication is expected.</vt:lpstr>
      <vt:lpstr>Multiplication is expected.</vt:lpstr>
      <vt:lpstr>2 Timothy 2:3-4</vt:lpstr>
      <vt:lpstr>Multiplication is expected.</vt:lpstr>
      <vt:lpstr>2 Timothy 2:5</vt:lpstr>
      <vt:lpstr>Multiplication is expected.</vt:lpstr>
      <vt:lpstr>2 Timothy 2:6-7</vt:lpstr>
      <vt:lpstr>PowerPoint Presentation</vt:lpstr>
      <vt:lpstr>PowerPoint Presentation</vt:lpstr>
      <vt:lpstr>The on-going training of new  D-Group leaders is essential.</vt:lpstr>
      <vt:lpstr>Multiplication of is exciting.</vt:lpstr>
      <vt:lpstr>Takeaways…</vt:lpstr>
      <vt:lpstr>Takeaways…</vt:lpstr>
      <vt:lpstr>The Accountability of D-Life</vt:lpstr>
      <vt:lpstr>PowerPoint Presentation</vt:lpstr>
      <vt:lpstr>Main Thought…</vt:lpstr>
      <vt:lpstr>Matthew 26:34-35</vt:lpstr>
      <vt:lpstr>Lives are changed through spiritual accountability.</vt:lpstr>
      <vt:lpstr>Lives are changed through spiritual accountability.</vt:lpstr>
      <vt:lpstr>Lives are changed through spiritual accountability.</vt:lpstr>
      <vt:lpstr>Lives are changed through spiritual accountability.</vt:lpstr>
      <vt:lpstr>Leaders are called through spiritual accountability.</vt:lpstr>
      <vt:lpstr>PowerPoint Presentation</vt:lpstr>
      <vt:lpstr>PowerPoint Presentation</vt:lpstr>
      <vt:lpstr>Let us commit to a lifestyle of disciple-making.</vt:lpstr>
      <vt:lpstr>Let us commit to a lifestyle of disciple-making.</vt:lpstr>
      <vt:lpstr>PowerPoint Presentation</vt:lpstr>
      <vt:lpstr>Takeaways…</vt:lpstr>
      <vt:lpstr>Group Assignment</vt:lpstr>
      <vt:lpstr>PowerPoint Presentation</vt:lpstr>
      <vt:lpstr>PowerPoint Presentation</vt:lpstr>
      <vt:lpstr>PowerPoint Presentation</vt:lpstr>
    </vt:vector>
  </TitlesOfParts>
  <Company>NorthPark Baptist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Wilks</dc:creator>
  <cp:lastModifiedBy>Bill Wilks</cp:lastModifiedBy>
  <cp:revision>325</cp:revision>
  <cp:lastPrinted>2021-08-18T14:20:56Z</cp:lastPrinted>
  <dcterms:created xsi:type="dcterms:W3CDTF">2016-09-23T16:36:30Z</dcterms:created>
  <dcterms:modified xsi:type="dcterms:W3CDTF">2023-09-15T13:47:32Z</dcterms:modified>
</cp:coreProperties>
</file>